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8" r:id="rId4"/>
  </p:sldMasterIdLst>
  <p:notesMasterIdLst>
    <p:notesMasterId r:id="rId46"/>
  </p:notesMasterIdLst>
  <p:handoutMasterIdLst>
    <p:handoutMasterId r:id="rId47"/>
  </p:handoutMasterIdLst>
  <p:sldIdLst>
    <p:sldId id="258" r:id="rId5"/>
    <p:sldId id="262" r:id="rId6"/>
    <p:sldId id="260" r:id="rId7"/>
    <p:sldId id="261" r:id="rId8"/>
    <p:sldId id="847" r:id="rId9"/>
    <p:sldId id="791" r:id="rId10"/>
    <p:sldId id="792" r:id="rId11"/>
    <p:sldId id="808" r:id="rId12"/>
    <p:sldId id="794" r:id="rId13"/>
    <p:sldId id="762" r:id="rId14"/>
    <p:sldId id="832" r:id="rId15"/>
    <p:sldId id="793" r:id="rId16"/>
    <p:sldId id="789" r:id="rId17"/>
    <p:sldId id="829" r:id="rId18"/>
    <p:sldId id="797" r:id="rId19"/>
    <p:sldId id="798" r:id="rId20"/>
    <p:sldId id="800" r:id="rId21"/>
    <p:sldId id="801" r:id="rId22"/>
    <p:sldId id="841" r:id="rId23"/>
    <p:sldId id="272" r:id="rId24"/>
    <p:sldId id="838" r:id="rId25"/>
    <p:sldId id="843" r:id="rId26"/>
    <p:sldId id="273" r:id="rId27"/>
    <p:sldId id="833" r:id="rId28"/>
    <p:sldId id="812" r:id="rId29"/>
    <p:sldId id="844" r:id="rId30"/>
    <p:sldId id="825" r:id="rId31"/>
    <p:sldId id="817" r:id="rId32"/>
    <p:sldId id="814" r:id="rId33"/>
    <p:sldId id="845" r:id="rId34"/>
    <p:sldId id="826" r:id="rId35"/>
    <p:sldId id="846" r:id="rId36"/>
    <p:sldId id="827" r:id="rId37"/>
    <p:sldId id="821" r:id="rId38"/>
    <p:sldId id="828" r:id="rId39"/>
    <p:sldId id="823" r:id="rId40"/>
    <p:sldId id="834" r:id="rId41"/>
    <p:sldId id="804" r:id="rId42"/>
    <p:sldId id="805" r:id="rId43"/>
    <p:sldId id="806" r:id="rId44"/>
    <p:sldId id="786" r:id="rId45"/>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GoodPro" panose="020B0504020101020102"/>
      <p:regular r:id="rId52"/>
    </p:embeddedFont>
    <p:embeddedFont>
      <p:font typeface="Noto Serif" panose="02020600060500020200" pitchFamily="18" charset="0"/>
      <p:regular r:id="rId53"/>
      <p:bold r:id="rId54"/>
      <p:italic r:id="rId55"/>
    </p:embeddedFont>
    <p:embeddedFont>
      <p:font typeface="Roboto" panose="02000000000000000000" pitchFamily="2" charset="0"/>
      <p:regular r:id="rId56"/>
      <p:bold r:id="rId57"/>
      <p:italic r:id="rId58"/>
      <p:boldItalic r:id="rId59"/>
    </p:embeddedFont>
    <p:embeddedFont>
      <p:font typeface="Roboto Condensed" panose="02000000000000000000" pitchFamily="2" charset="0"/>
      <p:regular r:id="rId60"/>
      <p:bold r:id="rId61"/>
      <p:italic r:id="rId62"/>
      <p:boldItalic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ya Stanley-Price" initials="FSP" lastIdx="13" clrIdx="0">
    <p:extLst>
      <p:ext uri="{19B8F6BF-5375-455C-9EA6-DF929625EA0E}">
        <p15:presenceInfo xmlns:p15="http://schemas.microsoft.com/office/powerpoint/2012/main" userId="S::freya.stanley-price@urbantransitions.global::f7a9b508-08a9-4df4-93ad-70050e84605f" providerId="AD"/>
      </p:ext>
    </p:extLst>
  </p:cmAuthor>
  <p:cmAuthor id="2" name="Alfredo Redondo" initials="AR" lastIdx="3" clrIdx="1">
    <p:extLst>
      <p:ext uri="{19B8F6BF-5375-455C-9EA6-DF929625EA0E}">
        <p15:presenceInfo xmlns:p15="http://schemas.microsoft.com/office/powerpoint/2012/main" userId="S::alfredo.redondo@urbantransitions.global::162463f5-2b1c-4418-b213-6a97d379dd1e" providerId="AD"/>
      </p:ext>
    </p:extLst>
  </p:cmAuthor>
  <p:cmAuthor id="3" name="Nick Godfrey" initials="NG" lastIdx="6" clrIdx="2">
    <p:extLst>
      <p:ext uri="{19B8F6BF-5375-455C-9EA6-DF929625EA0E}">
        <p15:presenceInfo xmlns:p15="http://schemas.microsoft.com/office/powerpoint/2012/main" userId="S::nick.godfrey@urbantransitions.global::0adabd0c-ca58-4f58-b893-6ed33974fd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572291-4A5B-6841-9AF3-C4B4EDEBFBEE}" v="2" dt="2021-11-10T16:10:16.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86"/>
    <p:restoredTop sz="83675"/>
  </p:normalViewPr>
  <p:slideViewPr>
    <p:cSldViewPr snapToGrid="0" snapToObjects="1">
      <p:cViewPr varScale="1">
        <p:scale>
          <a:sx n="100" d="100"/>
          <a:sy n="100" d="100"/>
        </p:scale>
        <p:origin x="808" y="176"/>
      </p:cViewPr>
      <p:guideLst/>
    </p:cSldViewPr>
  </p:slideViewPr>
  <p:outlineViewPr>
    <p:cViewPr>
      <p:scale>
        <a:sx n="33" d="100"/>
        <a:sy n="33" d="100"/>
      </p:scale>
      <p:origin x="0" y="-4536"/>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Vitello" userId="ae07e122-5fd4-4490-a4c2-d5ae1d1b5ac3" providerId="ADAL" clId="{DB572291-4A5B-6841-9AF3-C4B4EDEBFBEE}"/>
    <pc:docChg chg="undo custSel modSld">
      <pc:chgData name="Sophia Vitello" userId="ae07e122-5fd4-4490-a4c2-d5ae1d1b5ac3" providerId="ADAL" clId="{DB572291-4A5B-6841-9AF3-C4B4EDEBFBEE}" dt="2021-11-10T16:21:44.494" v="452" actId="20577"/>
      <pc:docMkLst>
        <pc:docMk/>
      </pc:docMkLst>
      <pc:sldChg chg="modSp mod modNotesTx">
        <pc:chgData name="Sophia Vitello" userId="ae07e122-5fd4-4490-a4c2-d5ae1d1b5ac3" providerId="ADAL" clId="{DB572291-4A5B-6841-9AF3-C4B4EDEBFBEE}" dt="2021-11-10T16:14:10.164" v="233" actId="1076"/>
        <pc:sldMkLst>
          <pc:docMk/>
          <pc:sldMk cId="2365943618" sldId="272"/>
        </pc:sldMkLst>
        <pc:spChg chg="mod">
          <ac:chgData name="Sophia Vitello" userId="ae07e122-5fd4-4490-a4c2-d5ae1d1b5ac3" providerId="ADAL" clId="{DB572291-4A5B-6841-9AF3-C4B4EDEBFBEE}" dt="2021-11-10T16:14:10.164" v="233" actId="1076"/>
          <ac:spMkLst>
            <pc:docMk/>
            <pc:sldMk cId="2365943618" sldId="272"/>
            <ac:spMk id="8" creationId="{392E6AE8-1819-7847-A021-0A1EFD47CB4F}"/>
          </ac:spMkLst>
        </pc:spChg>
        <pc:spChg chg="mod">
          <ac:chgData name="Sophia Vitello" userId="ae07e122-5fd4-4490-a4c2-d5ae1d1b5ac3" providerId="ADAL" clId="{DB572291-4A5B-6841-9AF3-C4B4EDEBFBEE}" dt="2021-11-10T16:13:20.475" v="224" actId="1076"/>
          <ac:spMkLst>
            <pc:docMk/>
            <pc:sldMk cId="2365943618" sldId="272"/>
            <ac:spMk id="9" creationId="{E3138734-DD9A-6B4E-BD7A-475F80B8C762}"/>
          </ac:spMkLst>
        </pc:spChg>
      </pc:sldChg>
      <pc:sldChg chg="modSp mod">
        <pc:chgData name="Sophia Vitello" userId="ae07e122-5fd4-4490-a4c2-d5ae1d1b5ac3" providerId="ADAL" clId="{DB572291-4A5B-6841-9AF3-C4B4EDEBFBEE}" dt="2021-11-10T16:15:43.670" v="237" actId="1076"/>
        <pc:sldMkLst>
          <pc:docMk/>
          <pc:sldMk cId="1482779165" sldId="273"/>
        </pc:sldMkLst>
        <pc:spChg chg="mod">
          <ac:chgData name="Sophia Vitello" userId="ae07e122-5fd4-4490-a4c2-d5ae1d1b5ac3" providerId="ADAL" clId="{DB572291-4A5B-6841-9AF3-C4B4EDEBFBEE}" dt="2021-11-10T16:15:43.670" v="237" actId="1076"/>
          <ac:spMkLst>
            <pc:docMk/>
            <pc:sldMk cId="1482779165" sldId="273"/>
            <ac:spMk id="8" creationId="{067150A6-72F1-4711-95F8-5F22D09C2289}"/>
          </ac:spMkLst>
        </pc:spChg>
      </pc:sldChg>
      <pc:sldChg chg="addSp modSp mod">
        <pc:chgData name="Sophia Vitello" userId="ae07e122-5fd4-4490-a4c2-d5ae1d1b5ac3" providerId="ADAL" clId="{DB572291-4A5B-6841-9AF3-C4B4EDEBFBEE}" dt="2021-11-10T16:08:35.868" v="168" actId="1076"/>
        <pc:sldMkLst>
          <pc:docMk/>
          <pc:sldMk cId="457407078" sldId="762"/>
        </pc:sldMkLst>
        <pc:spChg chg="add mod">
          <ac:chgData name="Sophia Vitello" userId="ae07e122-5fd4-4490-a4c2-d5ae1d1b5ac3" providerId="ADAL" clId="{DB572291-4A5B-6841-9AF3-C4B4EDEBFBEE}" dt="2021-11-10T16:08:28.170" v="167" actId="1076"/>
          <ac:spMkLst>
            <pc:docMk/>
            <pc:sldMk cId="457407078" sldId="762"/>
            <ac:spMk id="3" creationId="{982BE9F7-8331-B044-BFA6-FC0B977FB906}"/>
          </ac:spMkLst>
        </pc:spChg>
        <pc:spChg chg="mod">
          <ac:chgData name="Sophia Vitello" userId="ae07e122-5fd4-4490-a4c2-d5ae1d1b5ac3" providerId="ADAL" clId="{DB572291-4A5B-6841-9AF3-C4B4EDEBFBEE}" dt="2021-11-10T16:08:35.868" v="168" actId="1076"/>
          <ac:spMkLst>
            <pc:docMk/>
            <pc:sldMk cId="457407078" sldId="762"/>
            <ac:spMk id="10" creationId="{739107AA-5BBF-6D45-9B35-96E9B4786E1A}"/>
          </ac:spMkLst>
        </pc:spChg>
        <pc:grpChg chg="mod">
          <ac:chgData name="Sophia Vitello" userId="ae07e122-5fd4-4490-a4c2-d5ae1d1b5ac3" providerId="ADAL" clId="{DB572291-4A5B-6841-9AF3-C4B4EDEBFBEE}" dt="2021-11-10T16:08:20.316" v="166" actId="1076"/>
          <ac:grpSpMkLst>
            <pc:docMk/>
            <pc:sldMk cId="457407078" sldId="762"/>
            <ac:grpSpMk id="9" creationId="{F35C54DA-DBAC-DF42-A48A-2A3148CBCC99}"/>
          </ac:grpSpMkLst>
        </pc:grpChg>
      </pc:sldChg>
      <pc:sldChg chg="modSp mod">
        <pc:chgData name="Sophia Vitello" userId="ae07e122-5fd4-4490-a4c2-d5ae1d1b5ac3" providerId="ADAL" clId="{DB572291-4A5B-6841-9AF3-C4B4EDEBFBEE}" dt="2021-11-10T16:03:17.470" v="16" actId="1076"/>
        <pc:sldMkLst>
          <pc:docMk/>
          <pc:sldMk cId="3738926553" sldId="791"/>
        </pc:sldMkLst>
        <pc:spChg chg="mod">
          <ac:chgData name="Sophia Vitello" userId="ae07e122-5fd4-4490-a4c2-d5ae1d1b5ac3" providerId="ADAL" clId="{DB572291-4A5B-6841-9AF3-C4B4EDEBFBEE}" dt="2021-11-10T16:03:17.470" v="16" actId="1076"/>
          <ac:spMkLst>
            <pc:docMk/>
            <pc:sldMk cId="3738926553" sldId="791"/>
            <ac:spMk id="3" creationId="{385E42FD-E82A-6443-8D9F-CBD618146E4E}"/>
          </ac:spMkLst>
        </pc:spChg>
      </pc:sldChg>
      <pc:sldChg chg="modSp mod">
        <pc:chgData name="Sophia Vitello" userId="ae07e122-5fd4-4490-a4c2-d5ae1d1b5ac3" providerId="ADAL" clId="{DB572291-4A5B-6841-9AF3-C4B4EDEBFBEE}" dt="2021-11-10T16:03:29.911" v="20" actId="27636"/>
        <pc:sldMkLst>
          <pc:docMk/>
          <pc:sldMk cId="1613970411" sldId="792"/>
        </pc:sldMkLst>
        <pc:spChg chg="mod">
          <ac:chgData name="Sophia Vitello" userId="ae07e122-5fd4-4490-a4c2-d5ae1d1b5ac3" providerId="ADAL" clId="{DB572291-4A5B-6841-9AF3-C4B4EDEBFBEE}" dt="2021-11-10T16:03:29.911" v="20" actId="27636"/>
          <ac:spMkLst>
            <pc:docMk/>
            <pc:sldMk cId="1613970411" sldId="792"/>
            <ac:spMk id="4" creationId="{19015BE5-C49D-B546-BD8E-887CC95A7C1B}"/>
          </ac:spMkLst>
        </pc:spChg>
      </pc:sldChg>
      <pc:sldChg chg="modSp mod">
        <pc:chgData name="Sophia Vitello" userId="ae07e122-5fd4-4490-a4c2-d5ae1d1b5ac3" providerId="ADAL" clId="{DB572291-4A5B-6841-9AF3-C4B4EDEBFBEE}" dt="2021-11-10T16:05:02.247" v="38" actId="114"/>
        <pc:sldMkLst>
          <pc:docMk/>
          <pc:sldMk cId="2207074007" sldId="794"/>
        </pc:sldMkLst>
        <pc:spChg chg="mod">
          <ac:chgData name="Sophia Vitello" userId="ae07e122-5fd4-4490-a4c2-d5ae1d1b5ac3" providerId="ADAL" clId="{DB572291-4A5B-6841-9AF3-C4B4EDEBFBEE}" dt="2021-11-10T16:05:02.247" v="38" actId="114"/>
          <ac:spMkLst>
            <pc:docMk/>
            <pc:sldMk cId="2207074007" sldId="794"/>
            <ac:spMk id="5" creationId="{47FE8523-D301-C046-AD05-B8A126602D16}"/>
          </ac:spMkLst>
        </pc:spChg>
      </pc:sldChg>
      <pc:sldChg chg="addSp delSp modSp mod">
        <pc:chgData name="Sophia Vitello" userId="ae07e122-5fd4-4490-a4c2-d5ae1d1b5ac3" providerId="ADAL" clId="{DB572291-4A5B-6841-9AF3-C4B4EDEBFBEE}" dt="2021-11-10T16:11:51.233" v="199" actId="1076"/>
        <pc:sldMkLst>
          <pc:docMk/>
          <pc:sldMk cId="4121519518" sldId="797"/>
        </pc:sldMkLst>
        <pc:spChg chg="mod">
          <ac:chgData name="Sophia Vitello" userId="ae07e122-5fd4-4490-a4c2-d5ae1d1b5ac3" providerId="ADAL" clId="{DB572291-4A5B-6841-9AF3-C4B4EDEBFBEE}" dt="2021-11-10T16:11:51.233" v="199" actId="1076"/>
          <ac:spMkLst>
            <pc:docMk/>
            <pc:sldMk cId="4121519518" sldId="797"/>
            <ac:spMk id="3" creationId="{07376E62-E5FA-3E4C-8A95-4A4F66B82C33}"/>
          </ac:spMkLst>
        </pc:spChg>
        <pc:spChg chg="mod">
          <ac:chgData name="Sophia Vitello" userId="ae07e122-5fd4-4490-a4c2-d5ae1d1b5ac3" providerId="ADAL" clId="{DB572291-4A5B-6841-9AF3-C4B4EDEBFBEE}" dt="2021-11-10T16:11:09.961" v="193" actId="1076"/>
          <ac:spMkLst>
            <pc:docMk/>
            <pc:sldMk cId="4121519518" sldId="797"/>
            <ac:spMk id="5" creationId="{7C0CF72B-2CE9-0B42-A715-41CE42AFBC24}"/>
          </ac:spMkLst>
        </pc:spChg>
        <pc:spChg chg="add del mod">
          <ac:chgData name="Sophia Vitello" userId="ae07e122-5fd4-4490-a4c2-d5ae1d1b5ac3" providerId="ADAL" clId="{DB572291-4A5B-6841-9AF3-C4B4EDEBFBEE}" dt="2021-11-10T16:09:05.921" v="171" actId="478"/>
          <ac:spMkLst>
            <pc:docMk/>
            <pc:sldMk cId="4121519518" sldId="797"/>
            <ac:spMk id="6" creationId="{FC9C8F79-61FA-1C4F-947F-6CE882057B18}"/>
          </ac:spMkLst>
        </pc:spChg>
        <pc:spChg chg="mod">
          <ac:chgData name="Sophia Vitello" userId="ae07e122-5fd4-4490-a4c2-d5ae1d1b5ac3" providerId="ADAL" clId="{DB572291-4A5B-6841-9AF3-C4B4EDEBFBEE}" dt="2021-11-10T16:11:16.222" v="194" actId="1076"/>
          <ac:spMkLst>
            <pc:docMk/>
            <pc:sldMk cId="4121519518" sldId="797"/>
            <ac:spMk id="11" creationId="{65352555-9F6E-CB4C-B34A-9E5A44D2DFE7}"/>
          </ac:spMkLst>
        </pc:spChg>
        <pc:picChg chg="add mod">
          <ac:chgData name="Sophia Vitello" userId="ae07e122-5fd4-4490-a4c2-d5ae1d1b5ac3" providerId="ADAL" clId="{DB572291-4A5B-6841-9AF3-C4B4EDEBFBEE}" dt="2021-11-10T16:11:05.808" v="192" actId="1076"/>
          <ac:picMkLst>
            <pc:docMk/>
            <pc:sldMk cId="4121519518" sldId="797"/>
            <ac:picMk id="8" creationId="{0B433ACF-72B6-594A-84E1-BEBCADEC7229}"/>
          </ac:picMkLst>
        </pc:picChg>
        <pc:picChg chg="del">
          <ac:chgData name="Sophia Vitello" userId="ae07e122-5fd4-4490-a4c2-d5ae1d1b5ac3" providerId="ADAL" clId="{DB572291-4A5B-6841-9AF3-C4B4EDEBFBEE}" dt="2021-11-10T16:09:02.933" v="170" actId="478"/>
          <ac:picMkLst>
            <pc:docMk/>
            <pc:sldMk cId="4121519518" sldId="797"/>
            <ac:picMk id="9" creationId="{23E7B7FB-9F78-F84A-B3F8-5F7EBE3B6B10}"/>
          </ac:picMkLst>
        </pc:picChg>
      </pc:sldChg>
      <pc:sldChg chg="modSp mod">
        <pc:chgData name="Sophia Vitello" userId="ae07e122-5fd4-4490-a4c2-d5ae1d1b5ac3" providerId="ADAL" clId="{DB572291-4A5B-6841-9AF3-C4B4EDEBFBEE}" dt="2021-11-10T16:12:17.991" v="205" actId="113"/>
        <pc:sldMkLst>
          <pc:docMk/>
          <pc:sldMk cId="2180771569" sldId="798"/>
        </pc:sldMkLst>
        <pc:spChg chg="mod">
          <ac:chgData name="Sophia Vitello" userId="ae07e122-5fd4-4490-a4c2-d5ae1d1b5ac3" providerId="ADAL" clId="{DB572291-4A5B-6841-9AF3-C4B4EDEBFBEE}" dt="2021-11-10T16:12:17.991" v="205" actId="113"/>
          <ac:spMkLst>
            <pc:docMk/>
            <pc:sldMk cId="2180771569" sldId="798"/>
            <ac:spMk id="2" creationId="{74A9F943-094E-DB4B-905C-3D569B7BDC35}"/>
          </ac:spMkLst>
        </pc:spChg>
        <pc:spChg chg="mod">
          <ac:chgData name="Sophia Vitello" userId="ae07e122-5fd4-4490-a4c2-d5ae1d1b5ac3" providerId="ADAL" clId="{DB572291-4A5B-6841-9AF3-C4B4EDEBFBEE}" dt="2021-11-10T16:12:12" v="204" actId="207"/>
          <ac:spMkLst>
            <pc:docMk/>
            <pc:sldMk cId="2180771569" sldId="798"/>
            <ac:spMk id="8" creationId="{8CE8218F-21C9-A745-9398-55319744C520}"/>
          </ac:spMkLst>
        </pc:spChg>
      </pc:sldChg>
      <pc:sldChg chg="modSp mod">
        <pc:chgData name="Sophia Vitello" userId="ae07e122-5fd4-4490-a4c2-d5ae1d1b5ac3" providerId="ADAL" clId="{DB572291-4A5B-6841-9AF3-C4B4EDEBFBEE}" dt="2021-11-10T16:12:31.289" v="209" actId="2711"/>
        <pc:sldMkLst>
          <pc:docMk/>
          <pc:sldMk cId="1752574255" sldId="800"/>
        </pc:sldMkLst>
        <pc:spChg chg="mod">
          <ac:chgData name="Sophia Vitello" userId="ae07e122-5fd4-4490-a4c2-d5ae1d1b5ac3" providerId="ADAL" clId="{DB572291-4A5B-6841-9AF3-C4B4EDEBFBEE}" dt="2021-11-10T16:12:31.289" v="209" actId="2711"/>
          <ac:spMkLst>
            <pc:docMk/>
            <pc:sldMk cId="1752574255" sldId="800"/>
            <ac:spMk id="10" creationId="{45B40487-3457-5D43-8E60-5A2939C66968}"/>
          </ac:spMkLst>
        </pc:spChg>
      </pc:sldChg>
      <pc:sldChg chg="modSp mod">
        <pc:chgData name="Sophia Vitello" userId="ae07e122-5fd4-4490-a4c2-d5ae1d1b5ac3" providerId="ADAL" clId="{DB572291-4A5B-6841-9AF3-C4B4EDEBFBEE}" dt="2021-11-10T16:12:42.733" v="213" actId="2711"/>
        <pc:sldMkLst>
          <pc:docMk/>
          <pc:sldMk cId="1903382671" sldId="801"/>
        </pc:sldMkLst>
        <pc:spChg chg="mod">
          <ac:chgData name="Sophia Vitello" userId="ae07e122-5fd4-4490-a4c2-d5ae1d1b5ac3" providerId="ADAL" clId="{DB572291-4A5B-6841-9AF3-C4B4EDEBFBEE}" dt="2021-11-10T16:12:42.733" v="213" actId="2711"/>
          <ac:spMkLst>
            <pc:docMk/>
            <pc:sldMk cId="1903382671" sldId="801"/>
            <ac:spMk id="7" creationId="{319F2D58-8E7E-944B-B01A-AA2B4091BDFE}"/>
          </ac:spMkLst>
        </pc:spChg>
      </pc:sldChg>
      <pc:sldChg chg="modSp mod">
        <pc:chgData name="Sophia Vitello" userId="ae07e122-5fd4-4490-a4c2-d5ae1d1b5ac3" providerId="ADAL" clId="{DB572291-4A5B-6841-9AF3-C4B4EDEBFBEE}" dt="2021-11-10T16:06:28.078" v="43" actId="27636"/>
        <pc:sldMkLst>
          <pc:docMk/>
          <pc:sldMk cId="3411020751" sldId="804"/>
        </pc:sldMkLst>
        <pc:spChg chg="mod">
          <ac:chgData name="Sophia Vitello" userId="ae07e122-5fd4-4490-a4c2-d5ae1d1b5ac3" providerId="ADAL" clId="{DB572291-4A5B-6841-9AF3-C4B4EDEBFBEE}" dt="2021-11-10T16:06:28.078" v="43" actId="27636"/>
          <ac:spMkLst>
            <pc:docMk/>
            <pc:sldMk cId="3411020751" sldId="804"/>
            <ac:spMk id="4" creationId="{55664A0C-74CF-4645-95D8-C578D181263C}"/>
          </ac:spMkLst>
        </pc:spChg>
      </pc:sldChg>
      <pc:sldChg chg="modSp mod">
        <pc:chgData name="Sophia Vitello" userId="ae07e122-5fd4-4490-a4c2-d5ae1d1b5ac3" providerId="ADAL" clId="{DB572291-4A5B-6841-9AF3-C4B4EDEBFBEE}" dt="2021-11-10T16:06:28.115" v="44" actId="27636"/>
        <pc:sldMkLst>
          <pc:docMk/>
          <pc:sldMk cId="2975236929" sldId="805"/>
        </pc:sldMkLst>
        <pc:spChg chg="mod">
          <ac:chgData name="Sophia Vitello" userId="ae07e122-5fd4-4490-a4c2-d5ae1d1b5ac3" providerId="ADAL" clId="{DB572291-4A5B-6841-9AF3-C4B4EDEBFBEE}" dt="2021-11-10T16:06:28.115" v="44" actId="27636"/>
          <ac:spMkLst>
            <pc:docMk/>
            <pc:sldMk cId="2975236929" sldId="805"/>
            <ac:spMk id="2" creationId="{95975F3E-B6F1-5149-9F66-B801372EBD91}"/>
          </ac:spMkLst>
        </pc:spChg>
      </pc:sldChg>
      <pc:sldChg chg="modSp mod">
        <pc:chgData name="Sophia Vitello" userId="ae07e122-5fd4-4490-a4c2-d5ae1d1b5ac3" providerId="ADAL" clId="{DB572291-4A5B-6841-9AF3-C4B4EDEBFBEE}" dt="2021-11-10T16:16:53.062" v="242" actId="20577"/>
        <pc:sldMkLst>
          <pc:docMk/>
          <pc:sldMk cId="2201408518" sldId="812"/>
        </pc:sldMkLst>
        <pc:spChg chg="mod">
          <ac:chgData name="Sophia Vitello" userId="ae07e122-5fd4-4490-a4c2-d5ae1d1b5ac3" providerId="ADAL" clId="{DB572291-4A5B-6841-9AF3-C4B4EDEBFBEE}" dt="2021-11-10T16:16:53.062" v="242" actId="20577"/>
          <ac:spMkLst>
            <pc:docMk/>
            <pc:sldMk cId="2201408518" sldId="812"/>
            <ac:spMk id="8" creationId="{D0135AC6-CC6B-2D44-8B36-62E0AC106983}"/>
          </ac:spMkLst>
        </pc:spChg>
      </pc:sldChg>
      <pc:sldChg chg="modSp mod">
        <pc:chgData name="Sophia Vitello" userId="ae07e122-5fd4-4490-a4c2-d5ae1d1b5ac3" providerId="ADAL" clId="{DB572291-4A5B-6841-9AF3-C4B4EDEBFBEE}" dt="2021-11-10T16:17:26.568" v="244" actId="1076"/>
        <pc:sldMkLst>
          <pc:docMk/>
          <pc:sldMk cId="4176598424" sldId="814"/>
        </pc:sldMkLst>
        <pc:spChg chg="mod">
          <ac:chgData name="Sophia Vitello" userId="ae07e122-5fd4-4490-a4c2-d5ae1d1b5ac3" providerId="ADAL" clId="{DB572291-4A5B-6841-9AF3-C4B4EDEBFBEE}" dt="2021-11-10T16:17:26.568" v="244" actId="1076"/>
          <ac:spMkLst>
            <pc:docMk/>
            <pc:sldMk cId="4176598424" sldId="814"/>
            <ac:spMk id="3" creationId="{F2F26A02-3AEC-40DA-BB2C-C94FBDDC8186}"/>
          </ac:spMkLst>
        </pc:spChg>
      </pc:sldChg>
      <pc:sldChg chg="modNotesTx">
        <pc:chgData name="Sophia Vitello" userId="ae07e122-5fd4-4490-a4c2-d5ae1d1b5ac3" providerId="ADAL" clId="{DB572291-4A5B-6841-9AF3-C4B4EDEBFBEE}" dt="2021-11-10T16:20:00.608" v="324" actId="20577"/>
        <pc:sldMkLst>
          <pc:docMk/>
          <pc:sldMk cId="884889403" sldId="817"/>
        </pc:sldMkLst>
      </pc:sldChg>
      <pc:sldChg chg="modNotesTx">
        <pc:chgData name="Sophia Vitello" userId="ae07e122-5fd4-4490-a4c2-d5ae1d1b5ac3" providerId="ADAL" clId="{DB572291-4A5B-6841-9AF3-C4B4EDEBFBEE}" dt="2021-11-10T16:21:22.595" v="402" actId="20577"/>
        <pc:sldMkLst>
          <pc:docMk/>
          <pc:sldMk cId="2342671108" sldId="821"/>
        </pc:sldMkLst>
      </pc:sldChg>
      <pc:sldChg chg="modNotesTx">
        <pc:chgData name="Sophia Vitello" userId="ae07e122-5fd4-4490-a4c2-d5ae1d1b5ac3" providerId="ADAL" clId="{DB572291-4A5B-6841-9AF3-C4B4EDEBFBEE}" dt="2021-11-10T16:21:44.494" v="452" actId="20577"/>
        <pc:sldMkLst>
          <pc:docMk/>
          <pc:sldMk cId="779730485" sldId="823"/>
        </pc:sldMkLst>
      </pc:sldChg>
      <pc:sldChg chg="modSp mod">
        <pc:chgData name="Sophia Vitello" userId="ae07e122-5fd4-4490-a4c2-d5ae1d1b5ac3" providerId="ADAL" clId="{DB572291-4A5B-6841-9AF3-C4B4EDEBFBEE}" dt="2021-11-10T16:17:02.528" v="243" actId="14100"/>
        <pc:sldMkLst>
          <pc:docMk/>
          <pc:sldMk cId="2364319160" sldId="825"/>
        </pc:sldMkLst>
        <pc:spChg chg="mod">
          <ac:chgData name="Sophia Vitello" userId="ae07e122-5fd4-4490-a4c2-d5ae1d1b5ac3" providerId="ADAL" clId="{DB572291-4A5B-6841-9AF3-C4B4EDEBFBEE}" dt="2021-11-10T16:17:02.528" v="243" actId="14100"/>
          <ac:spMkLst>
            <pc:docMk/>
            <pc:sldMk cId="2364319160" sldId="825"/>
            <ac:spMk id="3" creationId="{F2F26A02-3AEC-40DA-BB2C-C94FBDDC8186}"/>
          </ac:spMkLst>
        </pc:spChg>
      </pc:sldChg>
      <pc:sldChg chg="modSp mod">
        <pc:chgData name="Sophia Vitello" userId="ae07e122-5fd4-4490-a4c2-d5ae1d1b5ac3" providerId="ADAL" clId="{DB572291-4A5B-6841-9AF3-C4B4EDEBFBEE}" dt="2021-11-10T16:17:45.645" v="247" actId="20577"/>
        <pc:sldMkLst>
          <pc:docMk/>
          <pc:sldMk cId="1092548612" sldId="826"/>
        </pc:sldMkLst>
        <pc:spChg chg="mod">
          <ac:chgData name="Sophia Vitello" userId="ae07e122-5fd4-4490-a4c2-d5ae1d1b5ac3" providerId="ADAL" clId="{DB572291-4A5B-6841-9AF3-C4B4EDEBFBEE}" dt="2021-11-10T16:17:45.645" v="247" actId="20577"/>
          <ac:spMkLst>
            <pc:docMk/>
            <pc:sldMk cId="1092548612" sldId="826"/>
            <ac:spMk id="8" creationId="{D0135AC6-CC6B-2D44-8B36-62E0AC106983}"/>
          </ac:spMkLst>
        </pc:spChg>
      </pc:sldChg>
      <pc:sldChg chg="modSp mod">
        <pc:chgData name="Sophia Vitello" userId="ae07e122-5fd4-4490-a4c2-d5ae1d1b5ac3" providerId="ADAL" clId="{DB572291-4A5B-6841-9AF3-C4B4EDEBFBEE}" dt="2021-11-10T16:17:57.008" v="248" actId="14100"/>
        <pc:sldMkLst>
          <pc:docMk/>
          <pc:sldMk cId="624162766" sldId="827"/>
        </pc:sldMkLst>
        <pc:spChg chg="mod">
          <ac:chgData name="Sophia Vitello" userId="ae07e122-5fd4-4490-a4c2-d5ae1d1b5ac3" providerId="ADAL" clId="{DB572291-4A5B-6841-9AF3-C4B4EDEBFBEE}" dt="2021-11-10T16:17:57.008" v="248" actId="14100"/>
          <ac:spMkLst>
            <pc:docMk/>
            <pc:sldMk cId="624162766" sldId="827"/>
            <ac:spMk id="3" creationId="{F2F26A02-3AEC-40DA-BB2C-C94FBDDC8186}"/>
          </ac:spMkLst>
        </pc:spChg>
      </pc:sldChg>
      <pc:sldChg chg="modSp mod">
        <pc:chgData name="Sophia Vitello" userId="ae07e122-5fd4-4490-a4c2-d5ae1d1b5ac3" providerId="ADAL" clId="{DB572291-4A5B-6841-9AF3-C4B4EDEBFBEE}" dt="2021-11-10T16:08:47.568" v="169" actId="1076"/>
        <pc:sldMkLst>
          <pc:docMk/>
          <pc:sldMk cId="1388167186" sldId="832"/>
        </pc:sldMkLst>
        <pc:spChg chg="mod">
          <ac:chgData name="Sophia Vitello" userId="ae07e122-5fd4-4490-a4c2-d5ae1d1b5ac3" providerId="ADAL" clId="{DB572291-4A5B-6841-9AF3-C4B4EDEBFBEE}" dt="2021-11-10T16:08:47.568" v="169" actId="1076"/>
          <ac:spMkLst>
            <pc:docMk/>
            <pc:sldMk cId="1388167186" sldId="832"/>
            <ac:spMk id="18" creationId="{D6833A71-BED4-7F40-8572-C1CF939E357D}"/>
          </ac:spMkLst>
        </pc:spChg>
      </pc:sldChg>
      <pc:sldChg chg="modSp mod">
        <pc:chgData name="Sophia Vitello" userId="ae07e122-5fd4-4490-a4c2-d5ae1d1b5ac3" providerId="ADAL" clId="{DB572291-4A5B-6841-9AF3-C4B4EDEBFBEE}" dt="2021-11-10T16:14:35.625" v="236" actId="255"/>
        <pc:sldMkLst>
          <pc:docMk/>
          <pc:sldMk cId="3429818226" sldId="838"/>
        </pc:sldMkLst>
        <pc:spChg chg="mod">
          <ac:chgData name="Sophia Vitello" userId="ae07e122-5fd4-4490-a4c2-d5ae1d1b5ac3" providerId="ADAL" clId="{DB572291-4A5B-6841-9AF3-C4B4EDEBFBEE}" dt="2021-11-10T16:14:35.625" v="236" actId="255"/>
          <ac:spMkLst>
            <pc:docMk/>
            <pc:sldMk cId="3429818226" sldId="838"/>
            <ac:spMk id="3" creationId="{BBD72820-0A52-E347-AA2D-75FCE8161C9C}"/>
          </ac:spMkLst>
        </pc:spChg>
        <pc:spChg chg="mod">
          <ac:chgData name="Sophia Vitello" userId="ae07e122-5fd4-4490-a4c2-d5ae1d1b5ac3" providerId="ADAL" clId="{DB572291-4A5B-6841-9AF3-C4B4EDEBFBEE}" dt="2021-11-10T16:13:51.626" v="229" actId="255"/>
          <ac:spMkLst>
            <pc:docMk/>
            <pc:sldMk cId="3429818226" sldId="838"/>
            <ac:spMk id="5" creationId="{2212E04E-C2FE-BE44-8C90-FBF59C83EF6B}"/>
          </ac:spMkLst>
        </pc:spChg>
      </pc:sldChg>
      <pc:sldChg chg="modNotesTx">
        <pc:chgData name="Sophia Vitello" userId="ae07e122-5fd4-4490-a4c2-d5ae1d1b5ac3" providerId="ADAL" clId="{DB572291-4A5B-6841-9AF3-C4B4EDEBFBEE}" dt="2021-11-10T16:18:30.885" v="287" actId="20577"/>
        <pc:sldMkLst>
          <pc:docMk/>
          <pc:sldMk cId="3972831659" sldId="844"/>
        </pc:sldMkLst>
      </pc:sldChg>
      <pc:sldChg chg="modNotesTx">
        <pc:chgData name="Sophia Vitello" userId="ae07e122-5fd4-4490-a4c2-d5ae1d1b5ac3" providerId="ADAL" clId="{DB572291-4A5B-6841-9AF3-C4B4EDEBFBEE}" dt="2021-11-10T16:21:04.674" v="373" actId="20577"/>
        <pc:sldMkLst>
          <pc:docMk/>
          <pc:sldMk cId="3263546823" sldId="84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CEF33-CF9B-D34D-8F7D-60A531A47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2D4F20F-B916-AC4E-8BA9-D8C037B3D0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931140-F763-8046-8036-7578AC74371F}" type="datetimeFigureOut">
              <a:rPr lang="en-GB" smtClean="0"/>
              <a:t>10/11/2021</a:t>
            </a:fld>
            <a:endParaRPr lang="en-GB"/>
          </a:p>
        </p:txBody>
      </p:sp>
      <p:sp>
        <p:nvSpPr>
          <p:cNvPr id="4" name="Footer Placeholder 3">
            <a:extLst>
              <a:ext uri="{FF2B5EF4-FFF2-40B4-BE49-F238E27FC236}">
                <a16:creationId xmlns:a16="http://schemas.microsoft.com/office/drawing/2014/main" id="{C0DA4653-1E97-CF4B-A732-4EEDAF0447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CDCA731-6389-C447-8328-06CB0A907F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812137-BE5D-7B4D-96E0-1C79CD2E0B98}" type="slidenum">
              <a:rPr lang="en-GB" smtClean="0"/>
              <a:t>‹#›</a:t>
            </a:fld>
            <a:endParaRPr lang="en-GB"/>
          </a:p>
        </p:txBody>
      </p:sp>
    </p:spTree>
    <p:extLst>
      <p:ext uri="{BB962C8B-B14F-4D97-AF65-F5344CB8AC3E}">
        <p14:creationId xmlns:p14="http://schemas.microsoft.com/office/powerpoint/2010/main" val="918038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Condensed" panose="020000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Condensed" panose="02000000000000000000" pitchFamily="2" charset="0"/>
              </a:defRPr>
            </a:lvl1pPr>
          </a:lstStyle>
          <a:p>
            <a:fld id="{F33C0B8E-F1B3-F84A-8130-EE6BC23531DF}" type="datetimeFigureOut">
              <a:rPr lang="en-US" smtClean="0"/>
              <a:pPr/>
              <a:t>11/10/21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Condensed" panose="020000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Condensed" panose="02000000000000000000" pitchFamily="2" charset="0"/>
              </a:defRPr>
            </a:lvl1pPr>
          </a:lstStyle>
          <a:p>
            <a:fld id="{2DC8DB7A-5B69-F24F-AB37-48E0D193E52C}" type="slidenum">
              <a:rPr lang="en-US" smtClean="0"/>
              <a:pPr/>
              <a:t>‹#›</a:t>
            </a:fld>
            <a:endParaRPr lang="en-US"/>
          </a:p>
        </p:txBody>
      </p:sp>
    </p:spTree>
    <p:extLst>
      <p:ext uri="{BB962C8B-B14F-4D97-AF65-F5344CB8AC3E}">
        <p14:creationId xmlns:p14="http://schemas.microsoft.com/office/powerpoint/2010/main" val="4210227714"/>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Roboto Condensed" panose="02000000000000000000" pitchFamily="2" charset="0"/>
        <a:ea typeface="+mn-ea"/>
        <a:cs typeface="+mn-cs"/>
      </a:defRPr>
    </a:lvl1pPr>
    <a:lvl2pPr marL="342900" algn="l" defTabSz="685800" rtl="0" eaLnBrk="1" latinLnBrk="0" hangingPunct="1">
      <a:defRPr sz="900" b="0" i="0" kern="1200">
        <a:solidFill>
          <a:schemeClr val="tx1"/>
        </a:solidFill>
        <a:latin typeface="Roboto Condensed" panose="02000000000000000000" pitchFamily="2" charset="0"/>
        <a:ea typeface="+mn-ea"/>
        <a:cs typeface="+mn-cs"/>
      </a:defRPr>
    </a:lvl2pPr>
    <a:lvl3pPr marL="685800" algn="l" defTabSz="685800" rtl="0" eaLnBrk="1" latinLnBrk="0" hangingPunct="1">
      <a:defRPr sz="900" b="0" i="0" kern="1200">
        <a:solidFill>
          <a:schemeClr val="tx1"/>
        </a:solidFill>
        <a:latin typeface="Roboto Condensed" panose="02000000000000000000" pitchFamily="2" charset="0"/>
        <a:ea typeface="+mn-ea"/>
        <a:cs typeface="+mn-cs"/>
      </a:defRPr>
    </a:lvl3pPr>
    <a:lvl4pPr marL="1028700" algn="l" defTabSz="685800" rtl="0" eaLnBrk="1" latinLnBrk="0" hangingPunct="1">
      <a:defRPr sz="900" b="0" i="0" kern="1200">
        <a:solidFill>
          <a:schemeClr val="tx1"/>
        </a:solidFill>
        <a:latin typeface="Roboto Condensed" panose="02000000000000000000" pitchFamily="2" charset="0"/>
        <a:ea typeface="+mn-ea"/>
        <a:cs typeface="+mn-cs"/>
      </a:defRPr>
    </a:lvl4pPr>
    <a:lvl5pPr marL="1371600" algn="l" defTabSz="685800" rtl="0" eaLnBrk="1" latinLnBrk="0" hangingPunct="1">
      <a:defRPr sz="900" b="0" i="0" kern="1200">
        <a:solidFill>
          <a:schemeClr val="tx1"/>
        </a:solidFill>
        <a:latin typeface="Roboto Condensed" panose="020000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4</a:t>
            </a:fld>
            <a:endParaRPr lang="en-US"/>
          </a:p>
        </p:txBody>
      </p:sp>
    </p:spTree>
    <p:extLst>
      <p:ext uri="{BB962C8B-B14F-4D97-AF65-F5344CB8AC3E}">
        <p14:creationId xmlns:p14="http://schemas.microsoft.com/office/powerpoint/2010/main" val="222291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16</a:t>
            </a:fld>
            <a:endParaRPr lang="en-US"/>
          </a:p>
        </p:txBody>
      </p:sp>
    </p:spTree>
    <p:extLst>
      <p:ext uri="{BB962C8B-B14F-4D97-AF65-F5344CB8AC3E}">
        <p14:creationId xmlns:p14="http://schemas.microsoft.com/office/powerpoint/2010/main" val="183027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Wingdings" pitchFamily="2" charset="2"/>
              <a:buNone/>
              <a:tabLst/>
              <a:defRPr/>
            </a:pPr>
            <a:r>
              <a:rPr lang="en-US" sz="900" b="0" i="0" kern="1200" dirty="0">
                <a:solidFill>
                  <a:schemeClr val="tx1"/>
                </a:solidFill>
                <a:effectLst/>
                <a:latin typeface="Roboto Condensed" panose="02000000000000000000" pitchFamily="2" charset="0"/>
                <a:ea typeface="+mn-ea"/>
                <a:cs typeface="+mn-cs"/>
              </a:rPr>
              <a:t>These estimates of annual returns and net present value are sensitive to discount rates, energy prices, learning rates and other factors. This analysis considered the economic case under several scenarios: real discount rates of 1.4%, 3.5% and 5.5% per year, and real energy price increases of 1%, 2.5% and 4%. Learning rates are sector- and technology-specific. The data presented in this report reflect a 3.5% discount rate and a 1% real energy price increase.</a:t>
            </a:r>
            <a:endParaRPr lang="en-GB" sz="900" b="0" i="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2DC8DB7A-5B69-F24F-AB37-48E0D193E52C}" type="slidenum">
              <a:rPr lang="en-US" smtClean="0"/>
              <a:pPr/>
              <a:t>17</a:t>
            </a:fld>
            <a:endParaRPr lang="en-US"/>
          </a:p>
        </p:txBody>
      </p:sp>
    </p:spTree>
    <p:extLst>
      <p:ext uri="{BB962C8B-B14F-4D97-AF65-F5344CB8AC3E}">
        <p14:creationId xmlns:p14="http://schemas.microsoft.com/office/powerpoint/2010/main" val="3630246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18</a:t>
            </a:fld>
            <a:endParaRPr lang="en-US"/>
          </a:p>
        </p:txBody>
      </p:sp>
    </p:spTree>
    <p:extLst>
      <p:ext uri="{BB962C8B-B14F-4D97-AF65-F5344CB8AC3E}">
        <p14:creationId xmlns:p14="http://schemas.microsoft.com/office/powerpoint/2010/main" val="211205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19</a:t>
            </a:fld>
            <a:endParaRPr lang="en-US"/>
          </a:p>
        </p:txBody>
      </p:sp>
    </p:spTree>
    <p:extLst>
      <p:ext uri="{BB962C8B-B14F-4D97-AF65-F5344CB8AC3E}">
        <p14:creationId xmlns:p14="http://schemas.microsoft.com/office/powerpoint/2010/main" val="2317283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GB" sz="1200" kern="1200" dirty="0">
                <a:solidFill>
                  <a:schemeClr val="tx1"/>
                </a:solidFill>
                <a:effectLst/>
                <a:latin typeface="+mn-lt"/>
                <a:ea typeface="+mn-ea"/>
                <a:cs typeface="+mn-cs"/>
              </a:rPr>
              <a:t>New analysis for this report by CUNY Institute for Demographic Research, the Institute of Development Studies and the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for International Earth Science Information Network (CIESIN) at Columbia University found that 12% of the world’s population – over 700 million people – lived within 10 metres above sea level in 2015, and nearly 90% of those people lived in urban centres or quasi-urban clusters (which have lower densities than urban centres, and could include peri-urban or suburban areas). Three quarters of this vulnerable urban population live in Asia.</a:t>
            </a:r>
          </a:p>
          <a:p>
            <a:pPr marL="685800" lvl="1" indent="-228600">
              <a:buFont typeface="Arial" panose="020B0604020202020204" pitchFamily="34" charset="0"/>
              <a:buChar char="•"/>
            </a:pPr>
            <a:r>
              <a:rPr lang="en-GB" sz="1200" kern="1200" dirty="0">
                <a:solidFill>
                  <a:schemeClr val="tx1"/>
                </a:solidFill>
                <a:effectLst/>
                <a:latin typeface="+mn-lt"/>
                <a:ea typeface="+mn-ea"/>
                <a:cs typeface="+mn-cs"/>
              </a:rPr>
              <a:t>Over 11% of the land in this low-lying coastal zone is already urban or quasi-urban, compared with less than 2% elsewhere (see Figure 6), which contributes to the fact that coastal population densities are six times higher than the rest of the world (318 versus 54 people per square kilometre). This means that storm surges and sea-level rise are now overwhelmingly urban threats. </a:t>
            </a:r>
          </a:p>
          <a:p>
            <a:pPr marL="685800" lvl="1" indent="-228600">
              <a:buFont typeface="Arial" panose="020B0604020202020204" pitchFamily="34" charset="0"/>
              <a:buChar char="•"/>
            </a:pPr>
            <a:r>
              <a:rPr lang="en-GB" sz="1200" kern="1200" dirty="0">
                <a:solidFill>
                  <a:schemeClr val="tx1"/>
                </a:solidFill>
                <a:effectLst/>
                <a:latin typeface="+mn-lt"/>
                <a:ea typeface="+mn-ea"/>
                <a:cs typeface="+mn-cs"/>
              </a:rPr>
              <a:t>Moreover, population growth rates since 1990 have been higher in these low-lying coastal zones, and the growth rates in urban centres are about 20% higher in these areas than elsewhere. Growth rates in urban centres are actually highest in the lowest-lying areas – at less than 5 metres above sea level. Most of these settlements have developed with little regard for coastal environmental sensitivities, and almost no regard for growing climate risks. </a:t>
            </a:r>
          </a:p>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20</a:t>
            </a:fld>
            <a:endParaRPr lang="en-US"/>
          </a:p>
        </p:txBody>
      </p:sp>
    </p:spTree>
    <p:extLst>
      <p:ext uri="{BB962C8B-B14F-4D97-AF65-F5344CB8AC3E}">
        <p14:creationId xmlns:p14="http://schemas.microsoft.com/office/powerpoint/2010/main" val="3625744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22</a:t>
            </a:fld>
            <a:endParaRPr lang="en-US"/>
          </a:p>
        </p:txBody>
      </p:sp>
    </p:spTree>
    <p:extLst>
      <p:ext uri="{BB962C8B-B14F-4D97-AF65-F5344CB8AC3E}">
        <p14:creationId xmlns:p14="http://schemas.microsoft.com/office/powerpoint/2010/main" val="337888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GB" sz="1200" kern="1200" dirty="0">
                <a:solidFill>
                  <a:schemeClr val="tx1"/>
                </a:solidFill>
                <a:effectLst/>
                <a:latin typeface="+mn-lt"/>
                <a:ea typeface="+mn-ea"/>
                <a:cs typeface="+mn-cs"/>
              </a:rPr>
              <a:t>A new analysis by New York University for this report found that urban settlements grew by about 112,524 square kilometres between 2000 and 2014, twice the area of Sri Lanka. </a:t>
            </a:r>
          </a:p>
          <a:p>
            <a:pPr marL="685800" lvl="1" indent="-228600">
              <a:buFont typeface="Arial" panose="020B0604020202020204" pitchFamily="34" charset="0"/>
              <a:buChar char="•"/>
            </a:pPr>
            <a:r>
              <a:rPr lang="en-GB" sz="1200" kern="1200" dirty="0">
                <a:solidFill>
                  <a:schemeClr val="tx1"/>
                </a:solidFill>
                <a:effectLst/>
                <a:latin typeface="+mn-lt"/>
                <a:ea typeface="+mn-ea"/>
                <a:cs typeface="+mn-cs"/>
              </a:rPr>
              <a:t>Two thirds of this urban expansion occurred in Asia, and one fifth in Africa. </a:t>
            </a:r>
          </a:p>
          <a:p>
            <a:pPr marL="685800" lvl="1" indent="-228600">
              <a:buFont typeface="Arial" panose="020B0604020202020204" pitchFamily="34" charset="0"/>
              <a:buChar char="•"/>
            </a:pPr>
            <a:r>
              <a:rPr lang="en-GB" sz="1200" kern="1200" dirty="0">
                <a:solidFill>
                  <a:schemeClr val="tx1"/>
                </a:solidFill>
                <a:effectLst/>
                <a:latin typeface="+mn-lt"/>
                <a:ea typeface="+mn-ea"/>
                <a:cs typeface="+mn-cs"/>
              </a:rPr>
              <a:t>China alone accounted for 38.9% of the new urban extent, while a further 10.7% was in India. Thereafter, Nigeria, Mexico and Vietnam saw the most urban expansion, accounting for 4.9%, 2.0% and 1.2% of new urban land, respectively.</a:t>
            </a:r>
            <a:endParaRPr lang="en-US" dirty="0"/>
          </a:p>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23</a:t>
            </a:fld>
            <a:endParaRPr lang="en-US"/>
          </a:p>
        </p:txBody>
      </p:sp>
    </p:spTree>
    <p:extLst>
      <p:ext uri="{BB962C8B-B14F-4D97-AF65-F5344CB8AC3E}">
        <p14:creationId xmlns:p14="http://schemas.microsoft.com/office/powerpoint/2010/main" val="1677507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graphic</a:t>
            </a:r>
          </a:p>
        </p:txBody>
      </p:sp>
      <p:sp>
        <p:nvSpPr>
          <p:cNvPr id="4" name="Slide Number Placeholder 3"/>
          <p:cNvSpPr>
            <a:spLocks noGrp="1"/>
          </p:cNvSpPr>
          <p:nvPr>
            <p:ph type="sldNum" sz="quarter" idx="5"/>
          </p:nvPr>
        </p:nvSpPr>
        <p:spPr/>
        <p:txBody>
          <a:bodyPr/>
          <a:lstStyle/>
          <a:p>
            <a:fld id="{BDBA3FEB-0A37-45D6-B50B-9EDAFC08DE66}" type="slidenum">
              <a:rPr lang="en-US" smtClean="0"/>
              <a:t>25</a:t>
            </a:fld>
            <a:endParaRPr lang="en-US"/>
          </a:p>
        </p:txBody>
      </p:sp>
    </p:spTree>
    <p:extLst>
      <p:ext uri="{BB962C8B-B14F-4D97-AF65-F5344CB8AC3E}">
        <p14:creationId xmlns:p14="http://schemas.microsoft.com/office/powerpoint/2010/main" val="2068035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Shenzhen, China. Source: Shutterstock</a:t>
            </a:r>
          </a:p>
        </p:txBody>
      </p:sp>
      <p:sp>
        <p:nvSpPr>
          <p:cNvPr id="4" name="Slide Number Placeholder 3"/>
          <p:cNvSpPr>
            <a:spLocks noGrp="1"/>
          </p:cNvSpPr>
          <p:nvPr>
            <p:ph type="sldNum" sz="quarter" idx="5"/>
          </p:nvPr>
        </p:nvSpPr>
        <p:spPr/>
        <p:txBody>
          <a:bodyPr/>
          <a:lstStyle/>
          <a:p>
            <a:fld id="{BDBA3FEB-0A37-45D6-B50B-9EDAFC08DE66}" type="slidenum">
              <a:rPr lang="en-US" smtClean="0"/>
              <a:t>26</a:t>
            </a:fld>
            <a:endParaRPr lang="en-US"/>
          </a:p>
        </p:txBody>
      </p:sp>
    </p:spTree>
    <p:extLst>
      <p:ext uri="{BB962C8B-B14F-4D97-AF65-F5344CB8AC3E}">
        <p14:creationId xmlns:p14="http://schemas.microsoft.com/office/powerpoint/2010/main" val="3651081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graphic</a:t>
            </a:r>
          </a:p>
        </p:txBody>
      </p:sp>
      <p:sp>
        <p:nvSpPr>
          <p:cNvPr id="4" name="Slide Number Placeholder 3"/>
          <p:cNvSpPr>
            <a:spLocks noGrp="1"/>
          </p:cNvSpPr>
          <p:nvPr>
            <p:ph type="sldNum" sz="quarter" idx="5"/>
          </p:nvPr>
        </p:nvSpPr>
        <p:spPr/>
        <p:txBody>
          <a:bodyPr/>
          <a:lstStyle/>
          <a:p>
            <a:fld id="{BDBA3FEB-0A37-45D6-B50B-9EDAFC08DE66}" type="slidenum">
              <a:rPr lang="en-US" smtClean="0"/>
              <a:t>27</a:t>
            </a:fld>
            <a:endParaRPr lang="en-US"/>
          </a:p>
        </p:txBody>
      </p:sp>
    </p:spTree>
    <p:extLst>
      <p:ext uri="{BB962C8B-B14F-4D97-AF65-F5344CB8AC3E}">
        <p14:creationId xmlns:p14="http://schemas.microsoft.com/office/powerpoint/2010/main" val="87304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Roboto Condensed" panose="02000000000000000000" pitchFamily="2" charset="0"/>
                <a:ea typeface="+mn-ea"/>
                <a:cs typeface="+mn-cs"/>
              </a:rPr>
              <a:t>Cities are central to countries’ vitality and need national leadership and support to </a:t>
            </a:r>
            <a:r>
              <a:rPr lang="en-US" sz="900" b="0" i="0" kern="1200" dirty="0" err="1">
                <a:solidFill>
                  <a:schemeClr val="tx1"/>
                </a:solidFill>
                <a:effectLst/>
                <a:latin typeface="Roboto Condensed" panose="02000000000000000000" pitchFamily="2" charset="0"/>
                <a:ea typeface="+mn-ea"/>
                <a:cs typeface="+mn-cs"/>
              </a:rPr>
              <a:t>realise</a:t>
            </a:r>
            <a:r>
              <a:rPr lang="en-US" sz="900" b="0" i="0" kern="1200" dirty="0">
                <a:solidFill>
                  <a:schemeClr val="tx1"/>
                </a:solidFill>
                <a:effectLst/>
                <a:latin typeface="Roboto Condensed" panose="02000000000000000000" pitchFamily="2" charset="0"/>
                <a:ea typeface="+mn-ea"/>
                <a:cs typeface="+mn-cs"/>
              </a:rPr>
              <a:t> their potential</a:t>
            </a:r>
          </a:p>
        </p:txBody>
      </p:sp>
      <p:sp>
        <p:nvSpPr>
          <p:cNvPr id="4" name="Slide Number Placeholder 3"/>
          <p:cNvSpPr>
            <a:spLocks noGrp="1"/>
          </p:cNvSpPr>
          <p:nvPr>
            <p:ph type="sldNum" sz="quarter" idx="5"/>
          </p:nvPr>
        </p:nvSpPr>
        <p:spPr/>
        <p:txBody>
          <a:bodyPr/>
          <a:lstStyle/>
          <a:p>
            <a:fld id="{2DC8DB7A-5B69-F24F-AB37-48E0D193E52C}" type="slidenum">
              <a:rPr lang="en-US" smtClean="0"/>
              <a:pPr/>
              <a:t>6</a:t>
            </a:fld>
            <a:endParaRPr lang="en-US"/>
          </a:p>
        </p:txBody>
      </p:sp>
    </p:spTree>
    <p:extLst>
      <p:ext uri="{BB962C8B-B14F-4D97-AF65-F5344CB8AC3E}">
        <p14:creationId xmlns:p14="http://schemas.microsoft.com/office/powerpoint/2010/main" val="282395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Jaipur, India. Source: Shutterstock</a:t>
            </a:r>
          </a:p>
        </p:txBody>
      </p:sp>
      <p:sp>
        <p:nvSpPr>
          <p:cNvPr id="4" name="Slide Number Placeholder 3"/>
          <p:cNvSpPr>
            <a:spLocks noGrp="1"/>
          </p:cNvSpPr>
          <p:nvPr>
            <p:ph type="sldNum" sz="quarter" idx="5"/>
          </p:nvPr>
        </p:nvSpPr>
        <p:spPr/>
        <p:txBody>
          <a:bodyPr/>
          <a:lstStyle/>
          <a:p>
            <a:fld id="{BDBA3FEB-0A37-45D6-B50B-9EDAFC08DE66}" type="slidenum">
              <a:rPr lang="en-US" smtClean="0"/>
              <a:t>28</a:t>
            </a:fld>
            <a:endParaRPr lang="en-US"/>
          </a:p>
        </p:txBody>
      </p:sp>
    </p:spTree>
    <p:extLst>
      <p:ext uri="{BB962C8B-B14F-4D97-AF65-F5344CB8AC3E}">
        <p14:creationId xmlns:p14="http://schemas.microsoft.com/office/powerpoint/2010/main" val="491966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29</a:t>
            </a:fld>
            <a:endParaRPr lang="en-US"/>
          </a:p>
        </p:txBody>
      </p:sp>
    </p:spTree>
    <p:extLst>
      <p:ext uri="{BB962C8B-B14F-4D97-AF65-F5344CB8AC3E}">
        <p14:creationId xmlns:p14="http://schemas.microsoft.com/office/powerpoint/2010/main" val="2850067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30</a:t>
            </a:fld>
            <a:endParaRPr lang="en-US"/>
          </a:p>
        </p:txBody>
      </p:sp>
    </p:spTree>
    <p:extLst>
      <p:ext uri="{BB962C8B-B14F-4D97-AF65-F5344CB8AC3E}">
        <p14:creationId xmlns:p14="http://schemas.microsoft.com/office/powerpoint/2010/main" val="433478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31</a:t>
            </a:fld>
            <a:endParaRPr lang="en-US"/>
          </a:p>
        </p:txBody>
      </p:sp>
    </p:spTree>
    <p:extLst>
      <p:ext uri="{BB962C8B-B14F-4D97-AF65-F5344CB8AC3E}">
        <p14:creationId xmlns:p14="http://schemas.microsoft.com/office/powerpoint/2010/main" val="615571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Salvador, Brazil. Source: </a:t>
            </a:r>
            <a:r>
              <a:rPr lang="en-US" dirty="0" err="1"/>
              <a:t>Travelhock</a:t>
            </a:r>
            <a:r>
              <a:rPr lang="en-US" dirty="0"/>
              <a:t>/Shutterstock</a:t>
            </a:r>
          </a:p>
        </p:txBody>
      </p:sp>
      <p:sp>
        <p:nvSpPr>
          <p:cNvPr id="4" name="Slide Number Placeholder 3"/>
          <p:cNvSpPr>
            <a:spLocks noGrp="1"/>
          </p:cNvSpPr>
          <p:nvPr>
            <p:ph type="sldNum" sz="quarter" idx="5"/>
          </p:nvPr>
        </p:nvSpPr>
        <p:spPr/>
        <p:txBody>
          <a:bodyPr/>
          <a:lstStyle/>
          <a:p>
            <a:fld id="{BDBA3FEB-0A37-45D6-B50B-9EDAFC08DE66}" type="slidenum">
              <a:rPr lang="en-US" smtClean="0"/>
              <a:t>32</a:t>
            </a:fld>
            <a:endParaRPr lang="en-US"/>
          </a:p>
        </p:txBody>
      </p:sp>
    </p:spTree>
    <p:extLst>
      <p:ext uri="{BB962C8B-B14F-4D97-AF65-F5344CB8AC3E}">
        <p14:creationId xmlns:p14="http://schemas.microsoft.com/office/powerpoint/2010/main" val="1511453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33</a:t>
            </a:fld>
            <a:endParaRPr lang="en-US"/>
          </a:p>
        </p:txBody>
      </p:sp>
    </p:spTree>
    <p:extLst>
      <p:ext uri="{BB962C8B-B14F-4D97-AF65-F5344CB8AC3E}">
        <p14:creationId xmlns:p14="http://schemas.microsoft.com/office/powerpoint/2010/main" val="2971165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Mexico. Source: Albert John</a:t>
            </a:r>
          </a:p>
        </p:txBody>
      </p:sp>
      <p:sp>
        <p:nvSpPr>
          <p:cNvPr id="4" name="Slide Number Placeholder 3"/>
          <p:cNvSpPr>
            <a:spLocks noGrp="1"/>
          </p:cNvSpPr>
          <p:nvPr>
            <p:ph type="sldNum" sz="quarter" idx="5"/>
          </p:nvPr>
        </p:nvSpPr>
        <p:spPr/>
        <p:txBody>
          <a:bodyPr/>
          <a:lstStyle/>
          <a:p>
            <a:fld id="{BDBA3FEB-0A37-45D6-B50B-9EDAFC08DE66}" type="slidenum">
              <a:rPr lang="en-US" smtClean="0"/>
              <a:t>34</a:t>
            </a:fld>
            <a:endParaRPr lang="en-US"/>
          </a:p>
        </p:txBody>
      </p:sp>
    </p:spTree>
    <p:extLst>
      <p:ext uri="{BB962C8B-B14F-4D97-AF65-F5344CB8AC3E}">
        <p14:creationId xmlns:p14="http://schemas.microsoft.com/office/powerpoint/2010/main" val="2174738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35</a:t>
            </a:fld>
            <a:endParaRPr lang="en-US"/>
          </a:p>
        </p:txBody>
      </p:sp>
    </p:spTree>
    <p:extLst>
      <p:ext uri="{BB962C8B-B14F-4D97-AF65-F5344CB8AC3E}">
        <p14:creationId xmlns:p14="http://schemas.microsoft.com/office/powerpoint/2010/main" val="2923640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Cape Town, South Africa. Source</a:t>
            </a:r>
            <a:r>
              <a:rPr lang="en-US"/>
              <a:t>: Handmade Pictures</a:t>
            </a:r>
            <a:endParaRPr lang="en-US" dirty="0"/>
          </a:p>
        </p:txBody>
      </p:sp>
      <p:sp>
        <p:nvSpPr>
          <p:cNvPr id="4" name="Slide Number Placeholder 3"/>
          <p:cNvSpPr>
            <a:spLocks noGrp="1"/>
          </p:cNvSpPr>
          <p:nvPr>
            <p:ph type="sldNum" sz="quarter" idx="5"/>
          </p:nvPr>
        </p:nvSpPr>
        <p:spPr/>
        <p:txBody>
          <a:bodyPr/>
          <a:lstStyle/>
          <a:p>
            <a:fld id="{BDBA3FEB-0A37-45D6-B50B-9EDAFC08DE66}" type="slidenum">
              <a:rPr lang="en-US" smtClean="0"/>
              <a:t>36</a:t>
            </a:fld>
            <a:endParaRPr lang="en-US"/>
          </a:p>
        </p:txBody>
      </p:sp>
    </p:spTree>
    <p:extLst>
      <p:ext uri="{BB962C8B-B14F-4D97-AF65-F5344CB8AC3E}">
        <p14:creationId xmlns:p14="http://schemas.microsoft.com/office/powerpoint/2010/main" val="3601155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38</a:t>
            </a:fld>
            <a:endParaRPr lang="en-US"/>
          </a:p>
        </p:txBody>
      </p:sp>
    </p:spTree>
    <p:extLst>
      <p:ext uri="{BB962C8B-B14F-4D97-AF65-F5344CB8AC3E}">
        <p14:creationId xmlns:p14="http://schemas.microsoft.com/office/powerpoint/2010/main" val="22559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7</a:t>
            </a:fld>
            <a:endParaRPr lang="en-US"/>
          </a:p>
        </p:txBody>
      </p:sp>
    </p:spTree>
    <p:extLst>
      <p:ext uri="{BB962C8B-B14F-4D97-AF65-F5344CB8AC3E}">
        <p14:creationId xmlns:p14="http://schemas.microsoft.com/office/powerpoint/2010/main" val="101527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39</a:t>
            </a:fld>
            <a:endParaRPr lang="en-US"/>
          </a:p>
        </p:txBody>
      </p:sp>
    </p:spTree>
    <p:extLst>
      <p:ext uri="{BB962C8B-B14F-4D97-AF65-F5344CB8AC3E}">
        <p14:creationId xmlns:p14="http://schemas.microsoft.com/office/powerpoint/2010/main" val="3051923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40</a:t>
            </a:fld>
            <a:endParaRPr lang="en-US"/>
          </a:p>
        </p:txBody>
      </p:sp>
    </p:spTree>
    <p:extLst>
      <p:ext uri="{BB962C8B-B14F-4D97-AF65-F5344CB8AC3E}">
        <p14:creationId xmlns:p14="http://schemas.microsoft.com/office/powerpoint/2010/main" val="2057833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41</a:t>
            </a:fld>
            <a:endParaRPr lang="en-US"/>
          </a:p>
        </p:txBody>
      </p:sp>
    </p:spTree>
    <p:extLst>
      <p:ext uri="{BB962C8B-B14F-4D97-AF65-F5344CB8AC3E}">
        <p14:creationId xmlns:p14="http://schemas.microsoft.com/office/powerpoint/2010/main" val="172730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8</a:t>
            </a:fld>
            <a:endParaRPr lang="en-US"/>
          </a:p>
        </p:txBody>
      </p:sp>
    </p:spTree>
    <p:extLst>
      <p:ext uri="{BB962C8B-B14F-4D97-AF65-F5344CB8AC3E}">
        <p14:creationId xmlns:p14="http://schemas.microsoft.com/office/powerpoint/2010/main" val="256605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b="0" dirty="0">
                <a:solidFill>
                  <a:schemeClr val="bg1"/>
                </a:solidFill>
              </a:rPr>
              <a:t>Graphic from Climate Emergency, Urban Opportunity 2019 report</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9</a:t>
            </a:fld>
            <a:endParaRPr lang="en-US"/>
          </a:p>
        </p:txBody>
      </p:sp>
    </p:spTree>
    <p:extLst>
      <p:ext uri="{BB962C8B-B14F-4D97-AF65-F5344CB8AC3E}">
        <p14:creationId xmlns:p14="http://schemas.microsoft.com/office/powerpoint/2010/main" val="400675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10</a:t>
            </a:fld>
            <a:endParaRPr lang="en-US" dirty="0"/>
          </a:p>
        </p:txBody>
      </p:sp>
    </p:spTree>
    <p:extLst>
      <p:ext uri="{BB962C8B-B14F-4D97-AF65-F5344CB8AC3E}">
        <p14:creationId xmlns:p14="http://schemas.microsoft.com/office/powerpoint/2010/main" val="179074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11</a:t>
            </a:fld>
            <a:endParaRPr lang="en-US" dirty="0"/>
          </a:p>
        </p:txBody>
      </p:sp>
    </p:spTree>
    <p:extLst>
      <p:ext uri="{BB962C8B-B14F-4D97-AF65-F5344CB8AC3E}">
        <p14:creationId xmlns:p14="http://schemas.microsoft.com/office/powerpoint/2010/main" val="4140829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13</a:t>
            </a:fld>
            <a:endParaRPr lang="en-US"/>
          </a:p>
        </p:txBody>
      </p:sp>
    </p:spTree>
    <p:extLst>
      <p:ext uri="{BB962C8B-B14F-4D97-AF65-F5344CB8AC3E}">
        <p14:creationId xmlns:p14="http://schemas.microsoft.com/office/powerpoint/2010/main" val="162345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8DB7A-5B69-F24F-AB37-48E0D193E52C}" type="slidenum">
              <a:rPr lang="en-US" smtClean="0"/>
              <a:pPr/>
              <a:t>15</a:t>
            </a:fld>
            <a:endParaRPr lang="en-US"/>
          </a:p>
        </p:txBody>
      </p:sp>
    </p:spTree>
    <p:extLst>
      <p:ext uri="{BB962C8B-B14F-4D97-AF65-F5344CB8AC3E}">
        <p14:creationId xmlns:p14="http://schemas.microsoft.com/office/powerpoint/2010/main" val="1065793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narrow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2FE50D6-A847-2042-BD89-E1713C52188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02328139"/>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l="15253" r="683"/>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tx1"/>
                </a:solidFill>
              </a:defRPr>
            </a:lvl1pPr>
          </a:lstStyle>
          <a:p>
            <a:r>
              <a:rPr lang="en-US" dirty="0"/>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tx1"/>
                </a:solidFill>
              </a:defRPr>
            </a:lvl1pPr>
          </a:lstStyle>
          <a:p>
            <a:r>
              <a:rPr lang="en-US"/>
              <a:t>Click to insert splash content</a:t>
            </a:r>
          </a:p>
        </p:txBody>
      </p:sp>
    </p:spTree>
    <p:extLst>
      <p:ext uri="{BB962C8B-B14F-4D97-AF65-F5344CB8AC3E}">
        <p14:creationId xmlns:p14="http://schemas.microsoft.com/office/powerpoint/2010/main" val="4765997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l="17797" r="11101"/>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bg1"/>
                </a:solidFill>
              </a:defRPr>
            </a:lvl1pPr>
          </a:lstStyle>
          <a:p>
            <a:r>
              <a:rPr lang="en-US" dirty="0"/>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bg1"/>
                </a:solidFill>
              </a:defRPr>
            </a:lvl1pPr>
          </a:lstStyle>
          <a:p>
            <a:r>
              <a:rPr lang="en-US" dirty="0"/>
              <a:t>Click to insert splash content</a:t>
            </a:r>
          </a:p>
        </p:txBody>
      </p:sp>
    </p:spTree>
    <p:extLst>
      <p:ext uri="{BB962C8B-B14F-4D97-AF65-F5344CB8AC3E}">
        <p14:creationId xmlns:p14="http://schemas.microsoft.com/office/powerpoint/2010/main" val="68464032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p">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6F33F-08C6-C04E-905B-CAB22900539A}"/>
              </a:ext>
            </a:extLst>
          </p:cNvPr>
          <p:cNvPicPr>
            <a:picLocks noChangeAspect="1"/>
          </p:cNvPicPr>
          <p:nvPr userDrawn="1"/>
        </p:nvPicPr>
        <p:blipFill>
          <a:blip r:embed="rId2"/>
          <a:srcRect/>
          <a:stretch/>
        </p:blipFill>
        <p:spPr>
          <a:xfrm>
            <a:off x="-7769" y="-2249"/>
            <a:ext cx="9159538" cy="5147999"/>
          </a:xfrm>
          <a:prstGeom prst="rect">
            <a:avLst/>
          </a:prstGeom>
          <a:ln>
            <a:noFill/>
          </a:ln>
        </p:spPr>
      </p:pic>
    </p:spTree>
    <p:extLst>
      <p:ext uri="{BB962C8B-B14F-4D97-AF65-F5344CB8AC3E}">
        <p14:creationId xmlns:p14="http://schemas.microsoft.com/office/powerpoint/2010/main" val="417499465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broad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5645E32-58AF-744E-9185-FEC125D34799}"/>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BA394A0-1316-0F45-BF14-DE8324B65B37}"/>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2929403584"/>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narrow blo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623619"/>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B211A283-20B6-C147-88F2-6334D0BCFC30}"/>
              </a:ext>
            </a:extLst>
          </p:cNvPr>
          <p:cNvPicPr>
            <a:picLocks noChangeAspect="1"/>
          </p:cNvPicPr>
          <p:nvPr userDrawn="1"/>
        </p:nvPicPr>
        <p:blipFill>
          <a:blip r:embed="rId2"/>
          <a:stretch>
            <a:fillRect/>
          </a:stretch>
        </p:blipFill>
        <p:spPr>
          <a:xfrm>
            <a:off x="210268" y="4015989"/>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1870432"/>
            <a:ext cx="4227869" cy="1461605"/>
          </a:xfrm>
          <a:prstGeom prst="rect">
            <a:avLst/>
          </a:prstGeom>
        </p:spPr>
        <p:txBody>
          <a:bodyPr anchor="ct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master text styles</a:t>
            </a:r>
          </a:p>
        </p:txBody>
      </p:sp>
      <p:cxnSp>
        <p:nvCxnSpPr>
          <p:cNvPr id="25" name="Straight Connector 24">
            <a:extLst>
              <a:ext uri="{FF2B5EF4-FFF2-40B4-BE49-F238E27FC236}">
                <a16:creationId xmlns:a16="http://schemas.microsoft.com/office/drawing/2014/main" id="{7273C3D7-1A70-4945-8081-0FC60CCE7DB5}"/>
              </a:ext>
            </a:extLst>
          </p:cNvPr>
          <p:cNvCxnSpPr>
            <a:cxnSpLocks/>
          </p:cNvCxnSpPr>
          <p:nvPr userDrawn="1"/>
        </p:nvCxnSpPr>
        <p:spPr>
          <a:xfrm>
            <a:off x="261257" y="3434780"/>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9EEF9DB-C580-8B4E-8991-AD3879F18BEC}"/>
              </a:ext>
            </a:extLst>
          </p:cNvPr>
          <p:cNvCxnSpPr>
            <a:cxnSpLocks/>
          </p:cNvCxnSpPr>
          <p:nvPr userDrawn="1"/>
        </p:nvCxnSpPr>
        <p:spPr>
          <a:xfrm>
            <a:off x="261257" y="1811462"/>
            <a:ext cx="42285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4827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ide WITH STRAP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165C44-D522-6C4C-A2AF-08CE724642BA}"/>
              </a:ext>
            </a:extLst>
          </p:cNvPr>
          <p:cNvPicPr>
            <a:picLocks noChangeAspect="1"/>
          </p:cNvPicPr>
          <p:nvPr userDrawn="1"/>
        </p:nvPicPr>
        <p:blipFill>
          <a:blip r:embed="rId2"/>
          <a:srcRect/>
          <a:stretch/>
        </p:blipFill>
        <p:spPr>
          <a:xfrm>
            <a:off x="1852" y="1041"/>
            <a:ext cx="9140299" cy="5141418"/>
          </a:xfrm>
          <a:prstGeom prst="rect">
            <a:avLst/>
          </a:prstGeom>
        </p:spPr>
      </p:pic>
      <p:pic>
        <p:nvPicPr>
          <p:cNvPr id="5" name="Picture 4">
            <a:extLst>
              <a:ext uri="{FF2B5EF4-FFF2-40B4-BE49-F238E27FC236}">
                <a16:creationId xmlns:a16="http://schemas.microsoft.com/office/drawing/2014/main" id="{E2716B34-8054-4F4A-83F8-F741DE9C817D}"/>
              </a:ext>
            </a:extLst>
          </p:cNvPr>
          <p:cNvPicPr>
            <a:picLocks noChangeAspect="1"/>
          </p:cNvPicPr>
          <p:nvPr userDrawn="1"/>
        </p:nvPicPr>
        <p:blipFill>
          <a:blip r:embed="rId3"/>
          <a:stretch>
            <a:fillRect/>
          </a:stretch>
        </p:blipFill>
        <p:spPr>
          <a:xfrm>
            <a:off x="675000" y="1678781"/>
            <a:ext cx="3940618" cy="1784700"/>
          </a:xfrm>
          <a:prstGeom prst="rect">
            <a:avLst/>
          </a:prstGeom>
        </p:spPr>
      </p:pic>
    </p:spTree>
    <p:extLst>
      <p:ext uri="{BB962C8B-B14F-4D97-AF65-F5344CB8AC3E}">
        <p14:creationId xmlns:p14="http://schemas.microsoft.com/office/powerpoint/2010/main" val="193408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Body cop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8BE020-8CAC-0042-866D-55F2B9C47C2C}"/>
              </a:ext>
            </a:extLst>
          </p:cNvPr>
          <p:cNvPicPr>
            <a:picLocks noChangeAspect="1"/>
          </p:cNvPicPr>
          <p:nvPr userDrawn="1"/>
        </p:nvPicPr>
        <p:blipFill>
          <a:blip r:embed="rId2"/>
          <a:srcRect/>
          <a:stretch/>
        </p:blipFill>
        <p:spPr>
          <a:xfrm>
            <a:off x="1852" y="1041"/>
            <a:ext cx="9140299" cy="5141418"/>
          </a:xfrm>
          <a:prstGeom prst="rect">
            <a:avLst/>
          </a:prstGeom>
        </p:spPr>
      </p:pic>
      <p:sp>
        <p:nvSpPr>
          <p:cNvPr id="2" name="Title 1">
            <a:extLst>
              <a:ext uri="{FF2B5EF4-FFF2-40B4-BE49-F238E27FC236}">
                <a16:creationId xmlns:a16="http://schemas.microsoft.com/office/drawing/2014/main" id="{88E0F0D7-4A86-5445-BF5D-3B31D6E7630F}"/>
              </a:ext>
            </a:extLst>
          </p:cNvPr>
          <p:cNvSpPr>
            <a:spLocks noGrp="1"/>
          </p:cNvSpPr>
          <p:nvPr>
            <p:ph type="title" hasCustomPrompt="1"/>
          </p:nvPr>
        </p:nvSpPr>
        <p:spPr>
          <a:xfrm>
            <a:off x="628650" y="611803"/>
            <a:ext cx="7897660" cy="994172"/>
          </a:xfrm>
          <a:prstGeom prst="rect">
            <a:avLst/>
          </a:prstGeom>
        </p:spPr>
        <p:txBody>
          <a:bodyPr lIns="0" tIns="0" rIns="0" bIns="0" anchor="t">
            <a:noAutofit/>
          </a:bodyPr>
          <a:lstStyle>
            <a:lvl1pPr algn="ctr">
              <a:defRPr sz="2250" b="1">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420D67-3774-9D47-A2F5-A332E7C9B633}"/>
              </a:ext>
            </a:extLst>
          </p:cNvPr>
          <p:cNvSpPr>
            <a:spLocks noGrp="1"/>
          </p:cNvSpPr>
          <p:nvPr>
            <p:ph idx="1" hasCustomPrompt="1"/>
          </p:nvPr>
        </p:nvSpPr>
        <p:spPr>
          <a:xfrm>
            <a:off x="628650" y="1650571"/>
            <a:ext cx="7897659" cy="2557220"/>
          </a:xfrm>
          <a:prstGeom prst="rect">
            <a:avLst/>
          </a:prstGeom>
        </p:spPr>
        <p:txBody>
          <a:bodyPr lIns="0" tIns="0" rIns="0" bIns="0">
            <a:noAutofit/>
          </a:bodyPr>
          <a:lstStyle>
            <a:lvl1pPr marL="0" indent="0">
              <a:buFontTx/>
              <a:buNone/>
              <a:defRPr sz="1800">
                <a:solidFill>
                  <a:schemeClr val="tx2"/>
                </a:solidFill>
                <a:latin typeface="GoodPro" panose="020B0504020101020102" pitchFamily="34" charset="77"/>
                <a:cs typeface="Arial" panose="020B0604020202020204" pitchFamily="34" charset="0"/>
              </a:defRPr>
            </a:lvl1pPr>
            <a:lvl2pPr marL="342892" indent="0">
              <a:buFontTx/>
              <a:buNone/>
              <a:defRPr>
                <a:solidFill>
                  <a:schemeClr val="tx2"/>
                </a:solidFill>
                <a:latin typeface="Arial" panose="020B0604020202020204" pitchFamily="34" charset="0"/>
                <a:cs typeface="Arial" panose="020B0604020202020204" pitchFamily="34" charset="0"/>
              </a:defRPr>
            </a:lvl2pPr>
            <a:lvl3pPr marL="685783" indent="0">
              <a:buFontTx/>
              <a:buNone/>
              <a:defRPr>
                <a:solidFill>
                  <a:schemeClr val="tx2"/>
                </a:solidFill>
                <a:latin typeface="Arial" panose="020B0604020202020204" pitchFamily="34" charset="0"/>
                <a:cs typeface="Arial" panose="020B0604020202020204" pitchFamily="34" charset="0"/>
              </a:defRPr>
            </a:lvl3pPr>
            <a:lvl4pPr marL="1028675" indent="0">
              <a:buFontTx/>
              <a:buNone/>
              <a:defRPr>
                <a:solidFill>
                  <a:schemeClr val="tx2"/>
                </a:solidFill>
                <a:latin typeface="Arial" panose="020B0604020202020204" pitchFamily="34" charset="0"/>
                <a:cs typeface="Arial" panose="020B0604020202020204" pitchFamily="34" charset="0"/>
              </a:defRPr>
            </a:lvl4pPr>
            <a:lvl5pPr marL="1371566" indent="0">
              <a:buFontTx/>
              <a:buNone/>
              <a:defRPr>
                <a:solidFill>
                  <a:schemeClr val="tx2"/>
                </a:solidFill>
                <a:latin typeface="Arial" panose="020B0604020202020204" pitchFamily="34" charset="0"/>
                <a:cs typeface="Arial" panose="020B0604020202020204" pitchFamily="34" charset="0"/>
              </a:defRPr>
            </a:lvl5pPr>
          </a:lstStyle>
          <a:p>
            <a:pPr lvl="0"/>
            <a:r>
              <a:rPr lang="en-US" dirty="0"/>
              <a:t>Edit Master text styles</a:t>
            </a:r>
          </a:p>
        </p:txBody>
      </p:sp>
      <p:pic>
        <p:nvPicPr>
          <p:cNvPr id="8" name="Picture 7">
            <a:extLst>
              <a:ext uri="{FF2B5EF4-FFF2-40B4-BE49-F238E27FC236}">
                <a16:creationId xmlns:a16="http://schemas.microsoft.com/office/drawing/2014/main" id="{97A1F71E-2D54-4747-9037-DA32CEE7790D}"/>
              </a:ext>
            </a:extLst>
          </p:cNvPr>
          <p:cNvPicPr>
            <a:picLocks noChangeAspect="1"/>
          </p:cNvPicPr>
          <p:nvPr userDrawn="1"/>
        </p:nvPicPr>
        <p:blipFill>
          <a:blip r:embed="rId3"/>
          <a:stretch>
            <a:fillRect/>
          </a:stretch>
        </p:blipFill>
        <p:spPr>
          <a:xfrm>
            <a:off x="7673021" y="4254603"/>
            <a:ext cx="1080000" cy="535574"/>
          </a:xfrm>
          <a:prstGeom prst="rect">
            <a:avLst/>
          </a:prstGeom>
        </p:spPr>
      </p:pic>
    </p:spTree>
    <p:extLst>
      <p:ext uri="{BB962C8B-B14F-4D97-AF65-F5344CB8AC3E}">
        <p14:creationId xmlns:p14="http://schemas.microsoft.com/office/powerpoint/2010/main" val="3542977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Bullet Points and Image –fram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22B49C-D440-314B-AF09-2DC0FCE8075D}"/>
              </a:ext>
            </a:extLst>
          </p:cNvPr>
          <p:cNvPicPr>
            <a:picLocks noChangeAspect="1"/>
          </p:cNvPicPr>
          <p:nvPr userDrawn="1"/>
        </p:nvPicPr>
        <p:blipFill>
          <a:blip r:embed="rId2"/>
          <a:srcRect/>
          <a:stretch/>
        </p:blipFill>
        <p:spPr>
          <a:xfrm>
            <a:off x="0" y="1041"/>
            <a:ext cx="9140299" cy="5141418"/>
          </a:xfrm>
          <a:prstGeom prst="rect">
            <a:avLst/>
          </a:prstGeom>
        </p:spPr>
      </p:pic>
      <p:sp>
        <p:nvSpPr>
          <p:cNvPr id="2" name="Title 1">
            <a:extLst>
              <a:ext uri="{FF2B5EF4-FFF2-40B4-BE49-F238E27FC236}">
                <a16:creationId xmlns:a16="http://schemas.microsoft.com/office/drawing/2014/main" id="{88E0F0D7-4A86-5445-BF5D-3B31D6E7630F}"/>
              </a:ext>
            </a:extLst>
          </p:cNvPr>
          <p:cNvSpPr>
            <a:spLocks noGrp="1"/>
          </p:cNvSpPr>
          <p:nvPr>
            <p:ph type="title" hasCustomPrompt="1"/>
          </p:nvPr>
        </p:nvSpPr>
        <p:spPr>
          <a:xfrm>
            <a:off x="405001" y="405001"/>
            <a:ext cx="4569956" cy="994172"/>
          </a:xfrm>
          <a:prstGeom prst="rect">
            <a:avLst/>
          </a:prstGeom>
        </p:spPr>
        <p:txBody>
          <a:bodyPr lIns="0" tIns="0" rIns="0" bIns="0" anchor="t">
            <a:noAutofit/>
          </a:bodyPr>
          <a:lstStyle>
            <a:lvl1pPr>
              <a:defRPr sz="2250">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4420D67-3774-9D47-A2F5-A332E7C9B633}"/>
              </a:ext>
            </a:extLst>
          </p:cNvPr>
          <p:cNvSpPr>
            <a:spLocks noGrp="1"/>
          </p:cNvSpPr>
          <p:nvPr>
            <p:ph idx="1" hasCustomPrompt="1"/>
          </p:nvPr>
        </p:nvSpPr>
        <p:spPr>
          <a:xfrm>
            <a:off x="405001" y="1399172"/>
            <a:ext cx="4569956" cy="3339328"/>
          </a:xfrm>
          <a:prstGeom prst="rect">
            <a:avLst/>
          </a:prstGeom>
        </p:spPr>
        <p:txBody>
          <a:bodyPr lIns="0" tIns="0" rIns="0" bIns="0">
            <a:noAutofit/>
          </a:bodyPr>
          <a:lstStyle>
            <a:lvl1pPr>
              <a:defRPr sz="1800">
                <a:solidFill>
                  <a:schemeClr val="tx2"/>
                </a:solidFill>
                <a:latin typeface="GoodPro" panose="020B0504020101020102" pitchFamily="34" charset="77"/>
                <a:cs typeface="Arial" panose="020B0604020202020204" pitchFamily="34" charset="0"/>
              </a:defRPr>
            </a:lvl1pPr>
            <a:lvl2pPr>
              <a:defRPr>
                <a:solidFill>
                  <a:schemeClr val="tx2"/>
                </a:solidFill>
                <a:latin typeface="GoodPro" panose="020B0504020101020102" pitchFamily="34" charset="77"/>
                <a:cs typeface="Arial" panose="020B0604020202020204" pitchFamily="34" charset="0"/>
              </a:defRPr>
            </a:lvl2pPr>
            <a:lvl3pPr>
              <a:defRPr>
                <a:solidFill>
                  <a:schemeClr val="tx2"/>
                </a:solidFill>
                <a:latin typeface="GoodPro" panose="020B0504020101020102" pitchFamily="34" charset="77"/>
                <a:cs typeface="Arial" panose="020B0604020202020204" pitchFamily="34" charset="0"/>
              </a:defRPr>
            </a:lvl3pPr>
            <a:lvl4pPr>
              <a:defRPr>
                <a:solidFill>
                  <a:schemeClr val="tx2"/>
                </a:solidFill>
                <a:latin typeface="GoodPro" panose="020B0504020101020102" pitchFamily="34" charset="77"/>
                <a:cs typeface="Arial" panose="020B0604020202020204" pitchFamily="34" charset="0"/>
              </a:defRPr>
            </a:lvl4pPr>
            <a:lvl5pPr>
              <a:defRPr>
                <a:solidFill>
                  <a:schemeClr val="tx2"/>
                </a:solidFill>
                <a:latin typeface="GoodPro" panose="020B0504020101020102" pitchFamily="34" charset="77"/>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53AA8445-1299-8441-BFB2-BFB0BA4F921B}"/>
              </a:ext>
            </a:extLst>
          </p:cNvPr>
          <p:cNvSpPr>
            <a:spLocks noGrp="1"/>
          </p:cNvSpPr>
          <p:nvPr>
            <p:ph type="pic" sz="quarter" idx="10" hasCustomPrompt="1"/>
          </p:nvPr>
        </p:nvSpPr>
        <p:spPr>
          <a:xfrm>
            <a:off x="5211306" y="405000"/>
            <a:ext cx="3527694" cy="3323715"/>
          </a:xfrm>
          <a:prstGeom prst="rect">
            <a:avLst/>
          </a:prstGeom>
        </p:spPr>
        <p:txBody>
          <a:bodyPr anchor="ctr" anchorCtr="0"/>
          <a:lstStyle>
            <a:lvl1pPr marL="0" indent="0" algn="ctr">
              <a:buFontTx/>
              <a:buNone/>
              <a:defRPr>
                <a:solidFill>
                  <a:schemeClr val="tx2"/>
                </a:solidFill>
              </a:defRPr>
            </a:lvl1pPr>
          </a:lstStyle>
          <a:p>
            <a:r>
              <a:rPr lang="en-US" dirty="0"/>
              <a:t>Image</a:t>
            </a:r>
          </a:p>
        </p:txBody>
      </p:sp>
      <p:pic>
        <p:nvPicPr>
          <p:cNvPr id="9" name="Picture 8">
            <a:extLst>
              <a:ext uri="{FF2B5EF4-FFF2-40B4-BE49-F238E27FC236}">
                <a16:creationId xmlns:a16="http://schemas.microsoft.com/office/drawing/2014/main" id="{DD4FA794-F56F-5145-AB8A-7F3FE6E3A212}"/>
              </a:ext>
            </a:extLst>
          </p:cNvPr>
          <p:cNvPicPr>
            <a:picLocks noChangeAspect="1"/>
          </p:cNvPicPr>
          <p:nvPr userDrawn="1"/>
        </p:nvPicPr>
        <p:blipFill>
          <a:blip r:embed="rId3"/>
          <a:stretch>
            <a:fillRect/>
          </a:stretch>
        </p:blipFill>
        <p:spPr>
          <a:xfrm>
            <a:off x="7673021" y="4254603"/>
            <a:ext cx="1080000" cy="535574"/>
          </a:xfrm>
          <a:prstGeom prst="rect">
            <a:avLst/>
          </a:prstGeom>
        </p:spPr>
      </p:pic>
      <p:sp>
        <p:nvSpPr>
          <p:cNvPr id="10" name="Text Placeholder 9">
            <a:extLst>
              <a:ext uri="{FF2B5EF4-FFF2-40B4-BE49-F238E27FC236}">
                <a16:creationId xmlns:a16="http://schemas.microsoft.com/office/drawing/2014/main" id="{4624951F-F55F-6449-BA1C-F3204160F025}"/>
              </a:ext>
            </a:extLst>
          </p:cNvPr>
          <p:cNvSpPr>
            <a:spLocks noGrp="1"/>
          </p:cNvSpPr>
          <p:nvPr>
            <p:ph type="body" sz="quarter" idx="11"/>
          </p:nvPr>
        </p:nvSpPr>
        <p:spPr>
          <a:xfrm>
            <a:off x="5211366" y="3764362"/>
            <a:ext cx="3527822" cy="280988"/>
          </a:xfrm>
        </p:spPr>
        <p:txBody>
          <a:bodyPr lIns="0" tIns="0" rIns="0" bIns="0">
            <a:noAutofit/>
          </a:bodyPr>
          <a:lstStyle>
            <a:lvl1pPr algn="r">
              <a:buNone/>
              <a:defRPr sz="900" i="1"/>
            </a:lvl1pPr>
            <a:lvl2pPr>
              <a:buNone/>
              <a:defRPr sz="900" i="1"/>
            </a:lvl2pPr>
            <a:lvl3pPr>
              <a:buNone/>
              <a:defRPr sz="900" i="1"/>
            </a:lvl3pPr>
            <a:lvl4pPr>
              <a:buNone/>
              <a:defRPr sz="900" i="1"/>
            </a:lvl4pPr>
            <a:lvl5pPr>
              <a:buNone/>
              <a:defRPr sz="900" i="1"/>
            </a:lvl5pPr>
          </a:lstStyle>
          <a:p>
            <a:pPr lvl="0"/>
            <a:r>
              <a:rPr lang="en-GB" dirty="0"/>
              <a:t>Click to edit Master text styles</a:t>
            </a:r>
            <a:endParaRPr lang="en-US" dirty="0"/>
          </a:p>
        </p:txBody>
      </p:sp>
    </p:spTree>
    <p:extLst>
      <p:ext uri="{BB962C8B-B14F-4D97-AF65-F5344CB8AC3E}">
        <p14:creationId xmlns:p14="http://schemas.microsoft.com/office/powerpoint/2010/main" val="1884952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Logos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8F5AED-5326-0B41-A509-0D7B2798A6BB}"/>
              </a:ext>
            </a:extLst>
          </p:cNvPr>
          <p:cNvPicPr>
            <a:picLocks noChangeAspect="1"/>
          </p:cNvPicPr>
          <p:nvPr userDrawn="1"/>
        </p:nvPicPr>
        <p:blipFill>
          <a:blip r:embed="rId2"/>
          <a:srcRect/>
          <a:stretch/>
        </p:blipFill>
        <p:spPr>
          <a:xfrm>
            <a:off x="1852" y="1041"/>
            <a:ext cx="9140299" cy="5141418"/>
          </a:xfrm>
          <a:prstGeom prst="rect">
            <a:avLst/>
          </a:prstGeom>
        </p:spPr>
      </p:pic>
      <p:sp>
        <p:nvSpPr>
          <p:cNvPr id="8" name="Title 1">
            <a:extLst>
              <a:ext uri="{FF2B5EF4-FFF2-40B4-BE49-F238E27FC236}">
                <a16:creationId xmlns:a16="http://schemas.microsoft.com/office/drawing/2014/main" id="{98928177-0706-0246-81CB-AE7B5097CB53}"/>
              </a:ext>
            </a:extLst>
          </p:cNvPr>
          <p:cNvSpPr>
            <a:spLocks noGrp="1"/>
          </p:cNvSpPr>
          <p:nvPr>
            <p:ph type="title" hasCustomPrompt="1"/>
          </p:nvPr>
        </p:nvSpPr>
        <p:spPr>
          <a:xfrm>
            <a:off x="628650" y="611803"/>
            <a:ext cx="7897660" cy="994172"/>
          </a:xfrm>
          <a:prstGeom prst="rect">
            <a:avLst/>
          </a:prstGeom>
        </p:spPr>
        <p:txBody>
          <a:bodyPr lIns="0" tIns="0" rIns="0" bIns="0" anchor="t"/>
          <a:lstStyle>
            <a:lvl1pPr algn="ctr">
              <a:defRPr sz="2250" b="1">
                <a:solidFill>
                  <a:schemeClr val="tx2"/>
                </a:solidFill>
              </a:defRPr>
            </a:lvl1pPr>
          </a:lstStyle>
          <a:p>
            <a:r>
              <a:rPr lang="en-US" dirty="0"/>
              <a:t>PARTNERS</a:t>
            </a:r>
          </a:p>
        </p:txBody>
      </p:sp>
    </p:spTree>
    <p:extLst>
      <p:ext uri="{BB962C8B-B14F-4D97-AF65-F5344CB8AC3E}">
        <p14:creationId xmlns:p14="http://schemas.microsoft.com/office/powerpoint/2010/main" val="14383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38EC99F-CD83-6549-B0E3-F86E06DE5EEE}"/>
              </a:ext>
            </a:extLst>
          </p:cNvPr>
          <p:cNvPicPr>
            <a:picLocks noChangeAspect="1"/>
          </p:cNvPicPr>
          <p:nvPr userDrawn="1"/>
        </p:nvPicPr>
        <p:blipFill>
          <a:blip r:embed="rId2"/>
          <a:stretch>
            <a:fillRect/>
          </a:stretch>
        </p:blipFill>
        <p:spPr>
          <a:xfrm>
            <a:off x="-55179" y="-31038"/>
            <a:ext cx="9254358" cy="5205576"/>
          </a:xfrm>
          <a:prstGeom prst="rect">
            <a:avLst/>
          </a:prstGeom>
        </p:spPr>
      </p:pic>
    </p:spTree>
    <p:extLst>
      <p:ext uri="{BB962C8B-B14F-4D97-AF65-F5344CB8AC3E}">
        <p14:creationId xmlns:p14="http://schemas.microsoft.com/office/powerpoint/2010/main" val="3223105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8F77-56C3-2A49-853E-73208F6F8644}"/>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98321A2-F568-8E45-8BB9-FF4270F494B9}"/>
              </a:ext>
            </a:extLst>
          </p:cNvPr>
          <p:cNvSpPr>
            <a:spLocks noGrp="1"/>
          </p:cNvSpPr>
          <p:nvPr>
            <p:ph type="ftr" sz="quarter" idx="10"/>
          </p:nvPr>
        </p:nvSpPr>
        <p:spPr/>
        <p:txBody>
          <a:bodyPr/>
          <a:lstStyle/>
          <a:p>
            <a:r>
              <a:rPr lang="en-US"/>
              <a:t>Report title</a:t>
            </a:r>
            <a:endParaRPr lang="en-US" dirty="0"/>
          </a:p>
        </p:txBody>
      </p:sp>
      <p:sp>
        <p:nvSpPr>
          <p:cNvPr id="4" name="Slide Number Placeholder 3">
            <a:extLst>
              <a:ext uri="{FF2B5EF4-FFF2-40B4-BE49-F238E27FC236}">
                <a16:creationId xmlns:a16="http://schemas.microsoft.com/office/drawing/2014/main" id="{90D200AC-B7F9-3543-A9E4-0D3EEC8D217F}"/>
              </a:ext>
            </a:extLst>
          </p:cNvPr>
          <p:cNvSpPr>
            <a:spLocks noGrp="1"/>
          </p:cNvSpPr>
          <p:nvPr>
            <p:ph type="sldNum" sz="quarter" idx="11"/>
          </p:nvPr>
        </p:nvSpPr>
        <p:spPr/>
        <p:txBody>
          <a:bodyPr/>
          <a:lstStyle/>
          <a:p>
            <a:fld id="{C19DCF79-8D0F-6F4D-A6DF-4BF78324B6C7}" type="slidenum">
              <a:rPr lang="en-US" smtClean="0"/>
              <a:pPr/>
              <a:t>‹#›</a:t>
            </a:fld>
            <a:endParaRPr lang="en-US" dirty="0"/>
          </a:p>
        </p:txBody>
      </p:sp>
      <p:sp>
        <p:nvSpPr>
          <p:cNvPr id="8" name="Picture Placeholder 7">
            <a:extLst>
              <a:ext uri="{FF2B5EF4-FFF2-40B4-BE49-F238E27FC236}">
                <a16:creationId xmlns:a16="http://schemas.microsoft.com/office/drawing/2014/main" id="{C8E3A8DA-ED1D-0C4A-8684-E7AEE8004D86}"/>
              </a:ext>
            </a:extLst>
          </p:cNvPr>
          <p:cNvSpPr>
            <a:spLocks noGrp="1"/>
          </p:cNvSpPr>
          <p:nvPr>
            <p:ph type="pic" sz="quarter" idx="12" hasCustomPrompt="1"/>
          </p:nvPr>
        </p:nvSpPr>
        <p:spPr>
          <a:xfrm>
            <a:off x="468313" y="1695449"/>
            <a:ext cx="1260000" cy="1530000"/>
          </a:xfrm>
          <a:prstGeom prst="rect">
            <a:avLst/>
          </a:prstGeom>
        </p:spPr>
        <p:txBody>
          <a:bodyPr>
            <a:normAutofit/>
          </a:bodyPr>
          <a:lstStyle>
            <a:lvl1pPr>
              <a:defRPr sz="1600"/>
            </a:lvl1pPr>
          </a:lstStyle>
          <a:p>
            <a:r>
              <a:rPr lang="en-US" dirty="0"/>
              <a:t>Picture</a:t>
            </a:r>
          </a:p>
        </p:txBody>
      </p:sp>
      <p:sp>
        <p:nvSpPr>
          <p:cNvPr id="11" name="Content Placeholder 10">
            <a:extLst>
              <a:ext uri="{FF2B5EF4-FFF2-40B4-BE49-F238E27FC236}">
                <a16:creationId xmlns:a16="http://schemas.microsoft.com/office/drawing/2014/main" id="{762CB09C-31C8-614F-B24A-9A3786649A44}"/>
              </a:ext>
            </a:extLst>
          </p:cNvPr>
          <p:cNvSpPr>
            <a:spLocks noGrp="1"/>
          </p:cNvSpPr>
          <p:nvPr>
            <p:ph sz="quarter" idx="13"/>
          </p:nvPr>
        </p:nvSpPr>
        <p:spPr>
          <a:xfrm>
            <a:off x="1866622" y="1695450"/>
            <a:ext cx="203405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17" name="Content Placeholder 10">
            <a:extLst>
              <a:ext uri="{FF2B5EF4-FFF2-40B4-BE49-F238E27FC236}">
                <a16:creationId xmlns:a16="http://schemas.microsoft.com/office/drawing/2014/main" id="{239C6967-6045-0C44-97DF-B68BCBD2BECB}"/>
              </a:ext>
            </a:extLst>
          </p:cNvPr>
          <p:cNvSpPr>
            <a:spLocks noGrp="1"/>
          </p:cNvSpPr>
          <p:nvPr>
            <p:ph sz="quarter" idx="19"/>
          </p:nvPr>
        </p:nvSpPr>
        <p:spPr>
          <a:xfrm>
            <a:off x="6652800" y="1695450"/>
            <a:ext cx="2034000" cy="876300"/>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9" name="Picture Placeholder 7">
            <a:extLst>
              <a:ext uri="{FF2B5EF4-FFF2-40B4-BE49-F238E27FC236}">
                <a16:creationId xmlns:a16="http://schemas.microsoft.com/office/drawing/2014/main" id="{AE0D42C3-D266-CB47-85C9-EBCBF9404DCF}"/>
              </a:ext>
            </a:extLst>
          </p:cNvPr>
          <p:cNvSpPr>
            <a:spLocks noGrp="1"/>
          </p:cNvSpPr>
          <p:nvPr>
            <p:ph type="pic" sz="quarter" idx="20" hasCustomPrompt="1"/>
          </p:nvPr>
        </p:nvSpPr>
        <p:spPr>
          <a:xfrm>
            <a:off x="5254491" y="1695449"/>
            <a:ext cx="1260000" cy="1530000"/>
          </a:xfrm>
          <a:prstGeom prst="rect">
            <a:avLst/>
          </a:prstGeom>
        </p:spPr>
        <p:txBody>
          <a:bodyPr>
            <a:normAutofit/>
          </a:bodyPr>
          <a:lstStyle>
            <a:lvl1pPr>
              <a:defRPr sz="1600"/>
            </a:lvl1pPr>
          </a:lstStyle>
          <a:p>
            <a:r>
              <a:rPr lang="en-US" dirty="0"/>
              <a:t>Picture</a:t>
            </a:r>
          </a:p>
        </p:txBody>
      </p:sp>
    </p:spTree>
    <p:extLst>
      <p:ext uri="{BB962C8B-B14F-4D97-AF65-F5344CB8AC3E}">
        <p14:creationId xmlns:p14="http://schemas.microsoft.com/office/powerpoint/2010/main" val="99157666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A5DE60-A586-684F-AB8B-5D6D6C8CC30E}"/>
              </a:ext>
            </a:extLst>
          </p:cNvPr>
          <p:cNvPicPr>
            <a:picLocks noChangeAspect="1"/>
          </p:cNvPicPr>
          <p:nvPr userDrawn="1"/>
        </p:nvPicPr>
        <p:blipFill>
          <a:blip r:embed="rId2"/>
          <a:stretch>
            <a:fillRect/>
          </a:stretch>
        </p:blipFill>
        <p:spPr>
          <a:xfrm>
            <a:off x="-63062" y="-35473"/>
            <a:ext cx="9262241" cy="5210011"/>
          </a:xfrm>
          <a:prstGeom prst="rect">
            <a:avLst/>
          </a:prstGeom>
        </p:spPr>
      </p:pic>
    </p:spTree>
    <p:extLst>
      <p:ext uri="{BB962C8B-B14F-4D97-AF65-F5344CB8AC3E}">
        <p14:creationId xmlns:p14="http://schemas.microsoft.com/office/powerpoint/2010/main" val="169213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4EFAE1-7B7A-114A-85A1-326B0EC74BBE}"/>
              </a:ext>
            </a:extLst>
          </p:cNvPr>
          <p:cNvSpPr>
            <a:spLocks noGrp="1"/>
          </p:cNvSpPr>
          <p:nvPr>
            <p:ph type="ftr" sz="quarter" idx="10"/>
          </p:nvPr>
        </p:nvSpPr>
        <p:spPr/>
        <p:txBody>
          <a:bodyPr/>
          <a:lstStyle/>
          <a:p>
            <a:r>
              <a:rPr lang="en-US"/>
              <a:t>Report title</a:t>
            </a:r>
          </a:p>
        </p:txBody>
      </p:sp>
      <p:sp>
        <p:nvSpPr>
          <p:cNvPr id="4" name="Slide Number Placeholder 3">
            <a:extLst>
              <a:ext uri="{FF2B5EF4-FFF2-40B4-BE49-F238E27FC236}">
                <a16:creationId xmlns:a16="http://schemas.microsoft.com/office/drawing/2014/main" id="{FBAB64FA-9639-1A48-9660-513C789636C2}"/>
              </a:ext>
            </a:extLst>
          </p:cNvPr>
          <p:cNvSpPr>
            <a:spLocks noGrp="1"/>
          </p:cNvSpPr>
          <p:nvPr>
            <p:ph type="sldNum" sz="quarter" idx="11"/>
          </p:nvPr>
        </p:nvSpPr>
        <p:spPr/>
        <p:txBody>
          <a:bodyPr/>
          <a:lstStyle/>
          <a:p>
            <a:fld id="{C19DCF79-8D0F-6F4D-A6DF-4BF78324B6C7}" type="slidenum">
              <a:rPr lang="en-US" smtClean="0"/>
              <a:pPr/>
              <a:t>‹#›</a:t>
            </a:fld>
            <a:endParaRPr lang="en-US"/>
          </a:p>
        </p:txBody>
      </p:sp>
      <p:pic>
        <p:nvPicPr>
          <p:cNvPr id="12" name="Picture 11">
            <a:extLst>
              <a:ext uri="{FF2B5EF4-FFF2-40B4-BE49-F238E27FC236}">
                <a16:creationId xmlns:a16="http://schemas.microsoft.com/office/drawing/2014/main" id="{9FFFECFE-6A91-A449-8DE2-89AFE4541F0E}"/>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261255" y="2129966"/>
            <a:ext cx="4475501" cy="1071562"/>
          </a:xfrm>
        </p:spPr>
        <p:txBody>
          <a:bodyPr anchor="b">
            <a:normAutofit/>
          </a:bodyPr>
          <a:lstStyle>
            <a:lvl1pPr>
              <a:defRPr sz="3500">
                <a:solidFill>
                  <a:schemeClr val="bg1"/>
                </a:solidFill>
              </a:defRPr>
            </a:lvl1pPr>
          </a:lstStyle>
          <a:p>
            <a:r>
              <a:rPr lang="en-US"/>
              <a:t>CLICK TO EDIT TITLE STYLE IN TWO LINES</a:t>
            </a:r>
          </a:p>
        </p:txBody>
      </p:sp>
      <p:sp>
        <p:nvSpPr>
          <p:cNvPr id="27" name="Text Placeholder 19">
            <a:extLst>
              <a:ext uri="{FF2B5EF4-FFF2-40B4-BE49-F238E27FC236}">
                <a16:creationId xmlns:a16="http://schemas.microsoft.com/office/drawing/2014/main" id="{D7144F27-8242-AD48-8910-97BA4B4ABD42}"/>
              </a:ext>
            </a:extLst>
          </p:cNvPr>
          <p:cNvSpPr>
            <a:spLocks noGrp="1"/>
          </p:cNvSpPr>
          <p:nvPr>
            <p:ph type="body" sz="quarter" idx="12" hasCustomPrompt="1"/>
          </p:nvPr>
        </p:nvSpPr>
        <p:spPr>
          <a:xfrm>
            <a:off x="261938" y="3360190"/>
            <a:ext cx="4474818" cy="492619"/>
          </a:xfrm>
          <a:prstGeom prst="rect">
            <a:avLst/>
          </a:prstGeom>
        </p:spPr>
        <p:txBody>
          <a:bodyPr anchor="ctr">
            <a:normAutofit/>
          </a:bodyPr>
          <a:lstStyle>
            <a:lvl1pPr>
              <a:defRPr sz="26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subtitle style</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261936" y="3986914"/>
            <a:ext cx="4474817"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author style</a:t>
            </a:r>
            <a:br>
              <a:rPr lang="en-US"/>
            </a:br>
            <a:r>
              <a:rPr lang="en-US"/>
              <a:t>(max two lines)</a:t>
            </a:r>
          </a:p>
        </p:txBody>
      </p:sp>
      <p:cxnSp>
        <p:nvCxnSpPr>
          <p:cNvPr id="19" name="Straight Connector 18">
            <a:extLst>
              <a:ext uri="{FF2B5EF4-FFF2-40B4-BE49-F238E27FC236}">
                <a16:creationId xmlns:a16="http://schemas.microsoft.com/office/drawing/2014/main" id="{637939AD-873B-8D4F-9AE9-3E42D7A77C1D}"/>
              </a:ext>
            </a:extLst>
          </p:cNvPr>
          <p:cNvCxnSpPr>
            <a:cxnSpLocks/>
          </p:cNvCxnSpPr>
          <p:nvPr userDrawn="1"/>
        </p:nvCxnSpPr>
        <p:spPr>
          <a:xfrm>
            <a:off x="261256" y="4683893"/>
            <a:ext cx="4471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74CAB042-B6B7-4943-A5B5-5316A20BA565}"/>
              </a:ext>
            </a:extLst>
          </p:cNvPr>
          <p:cNvSpPr>
            <a:spLocks noGrp="1"/>
          </p:cNvSpPr>
          <p:nvPr>
            <p:ph type="pic" sz="quarter" idx="14"/>
          </p:nvPr>
        </p:nvSpPr>
        <p:spPr>
          <a:xfrm>
            <a:off x="0" y="0"/>
            <a:ext cx="9144000" cy="5143500"/>
          </a:xfrm>
        </p:spPr>
        <p:txBody>
          <a:bodyPr/>
          <a:lstStyle/>
          <a:p>
            <a:endParaRPr lang="en-US"/>
          </a:p>
        </p:txBody>
      </p:sp>
    </p:spTree>
    <p:extLst>
      <p:ext uri="{BB962C8B-B14F-4D97-AF65-F5344CB8AC3E}">
        <p14:creationId xmlns:p14="http://schemas.microsoft.com/office/powerpoint/2010/main" val="42233496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block colour)">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3D4E544-1FE7-714E-BE25-C1E92514C660}"/>
              </a:ext>
            </a:extLst>
          </p:cNvPr>
          <p:cNvPicPr>
            <a:picLocks noChangeAspect="1"/>
          </p:cNvPicPr>
          <p:nvPr userDrawn="1"/>
        </p:nvPicPr>
        <p:blipFill>
          <a:blip r:embed="rId2"/>
          <a:stretch>
            <a:fillRect/>
          </a:stretch>
        </p:blipFill>
        <p:spPr>
          <a:xfrm>
            <a:off x="210268" y="214430"/>
            <a:ext cx="1554114" cy="919045"/>
          </a:xfrm>
          <a:prstGeom prst="rect">
            <a:avLst/>
          </a:prstGeom>
        </p:spPr>
      </p:pic>
      <p:sp>
        <p:nvSpPr>
          <p:cNvPr id="11" name="Rectangle 10">
            <a:extLst>
              <a:ext uri="{FF2B5EF4-FFF2-40B4-BE49-F238E27FC236}">
                <a16:creationId xmlns:a16="http://schemas.microsoft.com/office/drawing/2014/main" id="{14A2BFC1-9FD7-1E4A-BE02-4C340CB68114}"/>
              </a:ext>
            </a:extLst>
          </p:cNvPr>
          <p:cNvSpPr/>
          <p:nvPr userDrawn="1"/>
        </p:nvSpPr>
        <p:spPr>
          <a:xfrm>
            <a:off x="0" y="1345500"/>
            <a:ext cx="9144000" cy="379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774D4096-0EAB-3E4C-B20B-4F65BFAE1DB3}"/>
              </a:ext>
            </a:extLst>
          </p:cNvPr>
          <p:cNvSpPr>
            <a:spLocks noGrp="1"/>
          </p:cNvSpPr>
          <p:nvPr>
            <p:ph type="title" hasCustomPrompt="1"/>
          </p:nvPr>
        </p:nvSpPr>
        <p:spPr>
          <a:xfrm>
            <a:off x="261258" y="2129966"/>
            <a:ext cx="5908884" cy="1071562"/>
          </a:xfrm>
        </p:spPr>
        <p:txBody>
          <a:bodyPr anchor="b">
            <a:normAutofit/>
          </a:bodyPr>
          <a:lstStyle>
            <a:lvl1pPr>
              <a:defRPr sz="3500">
                <a:solidFill>
                  <a:schemeClr val="bg1"/>
                </a:solidFill>
              </a:defRPr>
            </a:lvl1pPr>
          </a:lstStyle>
          <a:p>
            <a:r>
              <a:rPr lang="en-US"/>
              <a:t>CLICK TO EDIT MASTER TITLE STYLE IN TWO LINES)</a:t>
            </a:r>
          </a:p>
        </p:txBody>
      </p:sp>
      <p:sp>
        <p:nvSpPr>
          <p:cNvPr id="20" name="Text Placeholder 19">
            <a:extLst>
              <a:ext uri="{FF2B5EF4-FFF2-40B4-BE49-F238E27FC236}">
                <a16:creationId xmlns:a16="http://schemas.microsoft.com/office/drawing/2014/main" id="{BDD83B89-15DE-9C4A-82A6-D6753CD0516E}"/>
              </a:ext>
            </a:extLst>
          </p:cNvPr>
          <p:cNvSpPr>
            <a:spLocks noGrp="1"/>
          </p:cNvSpPr>
          <p:nvPr>
            <p:ph type="body" sz="quarter" idx="10" hasCustomPrompt="1"/>
          </p:nvPr>
        </p:nvSpPr>
        <p:spPr>
          <a:xfrm>
            <a:off x="261938" y="3359388"/>
            <a:ext cx="5908204" cy="493422"/>
          </a:xfrm>
          <a:prstGeom prst="rect">
            <a:avLst/>
          </a:prstGeom>
        </p:spPr>
        <p:txBody>
          <a:bodyPr anchor="ctr">
            <a:normAutofit/>
          </a:bodyPr>
          <a:lstStyle>
            <a:lvl1pPr>
              <a:defRPr sz="2600" b="0" i="0">
                <a:solidFill>
                  <a:schemeClr val="bg2"/>
                </a:solidFill>
                <a:latin typeface="Roboto Condensed" panose="02000000000000000000" pitchFamily="2" charset="0"/>
                <a:ea typeface="Roboto Condensed" panose="02000000000000000000" pitchFamily="2" charset="0"/>
              </a:defRPr>
            </a:lvl1pPr>
          </a:lstStyle>
          <a:p>
            <a:pPr lvl="0"/>
            <a:r>
              <a:rPr lang="en-US"/>
              <a:t>Click to edit master subtitle style</a:t>
            </a:r>
          </a:p>
        </p:txBody>
      </p:sp>
      <p:sp>
        <p:nvSpPr>
          <p:cNvPr id="21" name="Text Placeholder 19">
            <a:extLst>
              <a:ext uri="{FF2B5EF4-FFF2-40B4-BE49-F238E27FC236}">
                <a16:creationId xmlns:a16="http://schemas.microsoft.com/office/drawing/2014/main" id="{E866F90A-6408-3743-8233-5612E452413F}"/>
              </a:ext>
            </a:extLst>
          </p:cNvPr>
          <p:cNvSpPr>
            <a:spLocks noGrp="1"/>
          </p:cNvSpPr>
          <p:nvPr>
            <p:ph type="body" sz="quarter" idx="11" hasCustomPrompt="1"/>
          </p:nvPr>
        </p:nvSpPr>
        <p:spPr>
          <a:xfrm>
            <a:off x="261938" y="3985994"/>
            <a:ext cx="5908203" cy="565464"/>
          </a:xfrm>
          <a:prstGeom prst="rect">
            <a:avLst/>
          </a:prstGeom>
        </p:spPr>
        <p:txBody>
          <a:bodyPr>
            <a:noAutofit/>
          </a:bodyPr>
          <a:lstStyle>
            <a:lvl1pPr>
              <a:lnSpc>
                <a:spcPts val="2200"/>
              </a:lnSpc>
              <a:spcBef>
                <a:spcPts val="0"/>
              </a:spcBef>
              <a:spcAft>
                <a:spcPts val="0"/>
              </a:spcAft>
              <a:defRPr sz="1800" b="0" i="0">
                <a:solidFill>
                  <a:schemeClr val="bg2"/>
                </a:solidFill>
                <a:latin typeface="Roboto Condensed" panose="02000000000000000000" pitchFamily="2" charset="0"/>
                <a:ea typeface="Roboto Condensed" panose="02000000000000000000" pitchFamily="2" charset="0"/>
              </a:defRPr>
            </a:lvl1pPr>
          </a:lstStyle>
          <a:p>
            <a:pPr lvl="0"/>
            <a:r>
              <a:rPr lang="en-US"/>
              <a:t>Click to edit master author style</a:t>
            </a:r>
            <a:br>
              <a:rPr lang="en-US"/>
            </a:br>
            <a:r>
              <a:rPr lang="en-US"/>
              <a:t>(max two lines)</a:t>
            </a:r>
          </a:p>
        </p:txBody>
      </p:sp>
    </p:spTree>
    <p:extLst>
      <p:ext uri="{BB962C8B-B14F-4D97-AF65-F5344CB8AC3E}">
        <p14:creationId xmlns:p14="http://schemas.microsoft.com/office/powerpoint/2010/main" val="28714795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 colour)">
    <p:spTree>
      <p:nvGrpSpPr>
        <p:cNvPr id="1" name=""/>
        <p:cNvGrpSpPr/>
        <p:nvPr/>
      </p:nvGrpSpPr>
      <p:grpSpPr>
        <a:xfrm>
          <a:off x="0" y="0"/>
          <a:ext cx="0" cy="0"/>
          <a:chOff x="0" y="0"/>
          <a:chExt cx="0" cy="0"/>
        </a:xfrm>
      </p:grpSpPr>
      <p:sp>
        <p:nvSpPr>
          <p:cNvPr id="13" name="Title 14">
            <a:extLst>
              <a:ext uri="{FF2B5EF4-FFF2-40B4-BE49-F238E27FC236}">
                <a16:creationId xmlns:a16="http://schemas.microsoft.com/office/drawing/2014/main" id="{3EACBD78-F114-DB45-A1B3-D20622FB9216}"/>
              </a:ext>
            </a:extLst>
          </p:cNvPr>
          <p:cNvSpPr>
            <a:spLocks noGrp="1"/>
          </p:cNvSpPr>
          <p:nvPr>
            <p:ph type="title" hasCustomPrompt="1"/>
          </p:nvPr>
        </p:nvSpPr>
        <p:spPr>
          <a:xfrm>
            <a:off x="3433698" y="2724466"/>
            <a:ext cx="4787663" cy="1071562"/>
          </a:xfrm>
        </p:spPr>
        <p:txBody>
          <a:bodyPr anchor="b">
            <a:normAutofit/>
          </a:bodyPr>
          <a:lstStyle>
            <a:lvl1pPr>
              <a:defRPr sz="3500">
                <a:solidFill>
                  <a:schemeClr val="bg1"/>
                </a:solidFill>
              </a:defRPr>
            </a:lvl1pPr>
          </a:lstStyle>
          <a:p>
            <a:r>
              <a:rPr lang="en-US"/>
              <a:t>CLICK TO EDIT TITLE STYLE IN TWO LINES</a:t>
            </a:r>
          </a:p>
        </p:txBody>
      </p:sp>
      <p:sp>
        <p:nvSpPr>
          <p:cNvPr id="28" name="Text Placeholder 19">
            <a:extLst>
              <a:ext uri="{FF2B5EF4-FFF2-40B4-BE49-F238E27FC236}">
                <a16:creationId xmlns:a16="http://schemas.microsoft.com/office/drawing/2014/main" id="{7E53ACB0-52DC-2540-A17D-C7EF9003C1CA}"/>
              </a:ext>
            </a:extLst>
          </p:cNvPr>
          <p:cNvSpPr>
            <a:spLocks noGrp="1"/>
          </p:cNvSpPr>
          <p:nvPr>
            <p:ph type="body" sz="quarter" idx="13" hasCustomPrompt="1"/>
          </p:nvPr>
        </p:nvSpPr>
        <p:spPr>
          <a:xfrm>
            <a:off x="3433698" y="3965142"/>
            <a:ext cx="4787663" cy="564544"/>
          </a:xfrm>
          <a:prstGeom prst="rect">
            <a:avLst/>
          </a:prstGeom>
        </p:spPr>
        <p:txBody>
          <a:bodyPr>
            <a:noAutofit/>
          </a:bodyPr>
          <a:lstStyle>
            <a:lvl1pPr>
              <a:lnSpc>
                <a:spcPts val="2200"/>
              </a:lnSpc>
              <a:spcBef>
                <a:spcPts val="0"/>
              </a:spcBef>
              <a:spcAft>
                <a:spcPts val="0"/>
              </a:spcAft>
              <a:defRPr sz="1800" b="0" i="0">
                <a:solidFill>
                  <a:schemeClr val="bg1"/>
                </a:solidFill>
                <a:latin typeface="Roboto Condensed" panose="02000000000000000000" pitchFamily="2" charset="0"/>
                <a:ea typeface="Roboto Condensed" panose="02000000000000000000" pitchFamily="2" charset="0"/>
              </a:defRPr>
            </a:lvl1pPr>
          </a:lstStyle>
          <a:p>
            <a:pPr lvl="0"/>
            <a:r>
              <a:rPr lang="en-US"/>
              <a:t>Click to edit subtitle/detail style</a:t>
            </a:r>
            <a:br>
              <a:rPr lang="en-US"/>
            </a:br>
            <a:r>
              <a:rPr lang="en-US"/>
              <a:t>(max two lines)</a:t>
            </a:r>
          </a:p>
        </p:txBody>
      </p:sp>
      <p:sp>
        <p:nvSpPr>
          <p:cNvPr id="3" name="Picture Placeholder 2">
            <a:extLst>
              <a:ext uri="{FF2B5EF4-FFF2-40B4-BE49-F238E27FC236}">
                <a16:creationId xmlns:a16="http://schemas.microsoft.com/office/drawing/2014/main" id="{6DBD5D87-ADDF-F947-A100-D230F3091170}"/>
              </a:ext>
            </a:extLst>
          </p:cNvPr>
          <p:cNvSpPr>
            <a:spLocks noGrp="1"/>
          </p:cNvSpPr>
          <p:nvPr>
            <p:ph type="pic" sz="quarter" idx="14"/>
          </p:nvPr>
        </p:nvSpPr>
        <p:spPr>
          <a:xfrm>
            <a:off x="0" y="1343490"/>
            <a:ext cx="9144000" cy="3343736"/>
          </a:xfrm>
        </p:spPr>
        <p:txBody>
          <a:bodyPr/>
          <a:lstStyle/>
          <a:p>
            <a:endParaRPr lang="en-US"/>
          </a:p>
        </p:txBody>
      </p:sp>
      <p:pic>
        <p:nvPicPr>
          <p:cNvPr id="10" name="Picture 9" descr="A close up of a logo&#10;&#10;Description automatically generated">
            <a:extLst>
              <a:ext uri="{FF2B5EF4-FFF2-40B4-BE49-F238E27FC236}">
                <a16:creationId xmlns:a16="http://schemas.microsoft.com/office/drawing/2014/main" id="{4B8BECD1-238D-0C49-B6D3-C813911C80EE}"/>
              </a:ext>
            </a:extLst>
          </p:cNvPr>
          <p:cNvPicPr>
            <a:picLocks noChangeAspect="1"/>
          </p:cNvPicPr>
          <p:nvPr userDrawn="1"/>
        </p:nvPicPr>
        <p:blipFill>
          <a:blip r:embed="rId2"/>
          <a:stretch>
            <a:fillRect/>
          </a:stretch>
        </p:blipFill>
        <p:spPr>
          <a:xfrm>
            <a:off x="210268" y="214430"/>
            <a:ext cx="1554114" cy="919045"/>
          </a:xfrm>
          <a:prstGeom prst="rect">
            <a:avLst/>
          </a:prstGeom>
        </p:spPr>
      </p:pic>
    </p:spTree>
    <p:extLst>
      <p:ext uri="{BB962C8B-B14F-4D97-AF65-F5344CB8AC3E}">
        <p14:creationId xmlns:p14="http://schemas.microsoft.com/office/powerpoint/2010/main" val="329774915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2696562" y="1595391"/>
            <a:ext cx="5379232"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a:t>Click to edit medium quote of about 6 lines Click to edit medium quote of about 6 lines Click to edit medium quote of about 6 lines Click to edit medium quote of about 6 lines Click to edit medium quote of about 6 lines Click to edit medium quote of about 6 lines</a:t>
            </a:r>
            <a:endParaRPr lang="en-US"/>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2697424" y="3443750"/>
            <a:ext cx="2982913" cy="252957"/>
          </a:xfrm>
          <a:prstGeom prst="rect">
            <a:avLst/>
          </a:prstGeom>
        </p:spPr>
        <p:txBody>
          <a:bodyPr anchor="t">
            <a:noAutofit/>
          </a:bodyPr>
          <a:lstStyle>
            <a:lvl1pPr>
              <a:defRPr sz="1400" baseline="0">
                <a:solidFill>
                  <a:schemeClr val="tx2"/>
                </a:solidFill>
              </a:defRPr>
            </a:lvl1pPr>
          </a:lstStyle>
          <a:p>
            <a:pPr lvl="0"/>
            <a:r>
              <a:rPr lang="en-US"/>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Tree>
    <p:extLst>
      <p:ext uri="{BB962C8B-B14F-4D97-AF65-F5344CB8AC3E}">
        <p14:creationId xmlns:p14="http://schemas.microsoft.com/office/powerpoint/2010/main" val="6117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 attribu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86EF3A-372F-3B44-B0A7-90C09B780290}"/>
              </a:ext>
            </a:extLst>
          </p:cNvPr>
          <p:cNvSpPr/>
          <p:nvPr userDrawn="1"/>
        </p:nvSpPr>
        <p:spPr>
          <a:xfrm>
            <a:off x="0" y="-450"/>
            <a:ext cx="2286000" cy="514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6708CE2-F6A0-BB4B-A35B-FA585A163E50}"/>
              </a:ext>
            </a:extLst>
          </p:cNvPr>
          <p:cNvCxnSpPr>
            <a:cxnSpLocks/>
          </p:cNvCxnSpPr>
          <p:nvPr userDrawn="1"/>
        </p:nvCxnSpPr>
        <p:spPr>
          <a:xfrm>
            <a:off x="2286000" y="4431377"/>
            <a:ext cx="5080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F2F5A91E-7E16-884D-AD57-E7E30FFAACC9}"/>
              </a:ext>
            </a:extLst>
          </p:cNvPr>
          <p:cNvSpPr>
            <a:spLocks noGrp="1"/>
          </p:cNvSpPr>
          <p:nvPr>
            <p:ph type="body" sz="quarter" idx="13" hasCustomPrompt="1"/>
          </p:nvPr>
        </p:nvSpPr>
        <p:spPr>
          <a:xfrm>
            <a:off x="4244454" y="1595391"/>
            <a:ext cx="3831340" cy="1785103"/>
          </a:xfrm>
          <a:prstGeom prst="rect">
            <a:avLst/>
          </a:prstGeo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sz="1800" b="1" i="0" baseline="0">
                <a:solidFill>
                  <a:schemeClr val="tx2"/>
                </a:solidFill>
                <a:latin typeface="Roboto Condensed" panose="02000000000000000000" pitchFamily="2" charset="0"/>
                <a:ea typeface="Roboto Condensed" panose="02000000000000000000" pitchFamily="2" charset="0"/>
                <a:cs typeface="Roboto" panose="02000000000000000000" pitchFamily="2"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a:t>Click to edit medium quote of about 6 lines Click to edit medium quote of about 6 lines Click to edit medium quote of about 6 lines Click to edit medium quote of about 6 lines</a:t>
            </a:r>
            <a:endParaRPr lang="en-US"/>
          </a:p>
        </p:txBody>
      </p:sp>
      <p:sp>
        <p:nvSpPr>
          <p:cNvPr id="19" name="Text Placeholder 2">
            <a:extLst>
              <a:ext uri="{FF2B5EF4-FFF2-40B4-BE49-F238E27FC236}">
                <a16:creationId xmlns:a16="http://schemas.microsoft.com/office/drawing/2014/main" id="{21FCFBE0-8EB8-3F4C-8911-3C4068F15D8D}"/>
              </a:ext>
            </a:extLst>
          </p:cNvPr>
          <p:cNvSpPr>
            <a:spLocks noGrp="1"/>
          </p:cNvSpPr>
          <p:nvPr>
            <p:ph type="body" sz="quarter" idx="17" hasCustomPrompt="1"/>
          </p:nvPr>
        </p:nvSpPr>
        <p:spPr>
          <a:xfrm>
            <a:off x="4244454" y="3443750"/>
            <a:ext cx="2982913" cy="252957"/>
          </a:xfrm>
          <a:prstGeom prst="rect">
            <a:avLst/>
          </a:prstGeom>
        </p:spPr>
        <p:txBody>
          <a:bodyPr anchor="t">
            <a:noAutofit/>
          </a:bodyPr>
          <a:lstStyle>
            <a:lvl1pPr>
              <a:defRPr sz="1400" baseline="0">
                <a:solidFill>
                  <a:schemeClr val="tx2"/>
                </a:solidFill>
              </a:defRPr>
            </a:lvl1pPr>
          </a:lstStyle>
          <a:p>
            <a:pPr lvl="0"/>
            <a:r>
              <a:rPr lang="en-US"/>
              <a:t>− Click to insert source</a:t>
            </a:r>
          </a:p>
        </p:txBody>
      </p:sp>
      <p:pic>
        <p:nvPicPr>
          <p:cNvPr id="12" name="Picture 11">
            <a:extLst>
              <a:ext uri="{FF2B5EF4-FFF2-40B4-BE49-F238E27FC236}">
                <a16:creationId xmlns:a16="http://schemas.microsoft.com/office/drawing/2014/main" id="{C6091DA9-16DD-484F-BC24-E8EB80788CFF}"/>
              </a:ext>
            </a:extLst>
          </p:cNvPr>
          <p:cNvPicPr>
            <a:picLocks noChangeAspect="1"/>
          </p:cNvPicPr>
          <p:nvPr userDrawn="1"/>
        </p:nvPicPr>
        <p:blipFill>
          <a:blip r:embed="rId2"/>
          <a:stretch>
            <a:fillRect/>
          </a:stretch>
        </p:blipFill>
        <p:spPr>
          <a:xfrm>
            <a:off x="360000" y="360000"/>
            <a:ext cx="1260000" cy="624836"/>
          </a:xfrm>
          <a:prstGeom prst="rect">
            <a:avLst/>
          </a:prstGeom>
        </p:spPr>
      </p:pic>
      <p:sp>
        <p:nvSpPr>
          <p:cNvPr id="11" name="Picture Placeholder 7">
            <a:extLst>
              <a:ext uri="{FF2B5EF4-FFF2-40B4-BE49-F238E27FC236}">
                <a16:creationId xmlns:a16="http://schemas.microsoft.com/office/drawing/2014/main" id="{1A122875-E4BD-1548-8377-A7955C723948}"/>
              </a:ext>
            </a:extLst>
          </p:cNvPr>
          <p:cNvSpPr>
            <a:spLocks noGrp="1"/>
          </p:cNvSpPr>
          <p:nvPr>
            <p:ph type="pic" sz="quarter" idx="12" hasCustomPrompt="1"/>
          </p:nvPr>
        </p:nvSpPr>
        <p:spPr>
          <a:xfrm>
            <a:off x="2696562" y="1750983"/>
            <a:ext cx="1260000" cy="1504977"/>
          </a:xfrm>
          <a:prstGeom prst="rect">
            <a:avLst/>
          </a:prstGeom>
        </p:spPr>
        <p:txBody>
          <a:bodyPr>
            <a:normAutofit/>
          </a:bodyPr>
          <a:lstStyle>
            <a:lvl1pPr>
              <a:defRPr sz="1600"/>
            </a:lvl1pPr>
          </a:lstStyle>
          <a:p>
            <a:r>
              <a:rPr lang="en-US"/>
              <a:t>Picture</a:t>
            </a:r>
          </a:p>
        </p:txBody>
      </p:sp>
      <p:sp>
        <p:nvSpPr>
          <p:cNvPr id="15" name="Content Placeholder 10">
            <a:extLst>
              <a:ext uri="{FF2B5EF4-FFF2-40B4-BE49-F238E27FC236}">
                <a16:creationId xmlns:a16="http://schemas.microsoft.com/office/drawing/2014/main" id="{9E8AB5C0-B7AF-AA4E-821F-0D73BFF713EC}"/>
              </a:ext>
            </a:extLst>
          </p:cNvPr>
          <p:cNvSpPr>
            <a:spLocks noGrp="1"/>
          </p:cNvSpPr>
          <p:nvPr>
            <p:ph sz="quarter" idx="18" hasCustomPrompt="1"/>
          </p:nvPr>
        </p:nvSpPr>
        <p:spPr>
          <a:xfrm>
            <a:off x="2602470" y="3338285"/>
            <a:ext cx="1412319" cy="406205"/>
          </a:xfrm>
        </p:spPr>
        <p:txBody>
          <a:bodyPr anchor="b">
            <a:noAutofit/>
          </a:bodyPr>
          <a:lstStyle>
            <a:lvl1pPr>
              <a:defRPr sz="1200"/>
            </a:lvl1pPr>
            <a:lvl2pPr>
              <a:defRPr sz="1600"/>
            </a:lvl2pPr>
            <a:lvl3pPr>
              <a:defRPr sz="1600"/>
            </a:lvl3pPr>
            <a:lvl4pPr>
              <a:defRPr sz="1600"/>
            </a:lvl4pPr>
            <a:lvl5pPr>
              <a:defRPr sz="1600"/>
            </a:lvl5pPr>
          </a:lstStyle>
          <a:p>
            <a:pPr lvl="0"/>
            <a:r>
              <a:rPr lang="en-US"/>
              <a:t>Click to edit details of picture</a:t>
            </a:r>
          </a:p>
        </p:txBody>
      </p:sp>
    </p:spTree>
    <p:extLst>
      <p:ext uri="{BB962C8B-B14F-4D97-AF65-F5344CB8AC3E}">
        <p14:creationId xmlns:p14="http://schemas.microsoft.com/office/powerpoint/2010/main" val="3544188050"/>
      </p:ext>
    </p:extLst>
  </p:cSld>
  <p:clrMapOvr>
    <a:masterClrMapping/>
  </p:clrMapOvr>
  <p:extLst>
    <p:ext uri="{DCECCB84-F9BA-43D5-87BE-67443E8EF086}">
      <p15:sldGuideLst xmlns:p15="http://schemas.microsoft.com/office/powerpoint/2012/main">
        <p15:guide id="1" orient="horz" pos="10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as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E6FE96-B610-F24D-9A20-2C1998CCA72B}"/>
              </a:ext>
            </a:extLst>
          </p:cNvPr>
          <p:cNvPicPr>
            <a:picLocks noChangeAspect="1"/>
          </p:cNvPicPr>
          <p:nvPr userDrawn="1"/>
        </p:nvPicPr>
        <p:blipFill rotWithShape="1">
          <a:blip r:embed="rId2"/>
          <a:srcRect l="17442" r="296"/>
          <a:stretch/>
        </p:blipFill>
        <p:spPr>
          <a:xfrm>
            <a:off x="2671279" y="0"/>
            <a:ext cx="6472721" cy="5143500"/>
          </a:xfrm>
          <a:prstGeom prst="rect">
            <a:avLst/>
          </a:prstGeom>
        </p:spPr>
      </p:pic>
      <p:sp>
        <p:nvSpPr>
          <p:cNvPr id="14" name="Rectangle 13">
            <a:extLst>
              <a:ext uri="{FF2B5EF4-FFF2-40B4-BE49-F238E27FC236}">
                <a16:creationId xmlns:a16="http://schemas.microsoft.com/office/drawing/2014/main" id="{2209FCC2-51F2-8946-BA9E-1F46D20E43CF}"/>
              </a:ext>
            </a:extLst>
          </p:cNvPr>
          <p:cNvSpPr/>
          <p:nvPr userDrawn="1"/>
        </p:nvSpPr>
        <p:spPr>
          <a:xfrm>
            <a:off x="468313" y="411750"/>
            <a:ext cx="3442663" cy="43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56E7A93A-A1E3-7241-A919-0AAAAAA2AFA6}"/>
              </a:ext>
            </a:extLst>
          </p:cNvPr>
          <p:cNvSpPr>
            <a:spLocks noGrp="1"/>
          </p:cNvSpPr>
          <p:nvPr>
            <p:ph type="title" hasCustomPrompt="1"/>
          </p:nvPr>
        </p:nvSpPr>
        <p:spPr>
          <a:xfrm>
            <a:off x="566738" y="549275"/>
            <a:ext cx="3344238" cy="1071562"/>
          </a:xfrm>
        </p:spPr>
        <p:txBody>
          <a:bodyPr/>
          <a:lstStyle>
            <a:lvl1pPr>
              <a:defRPr>
                <a:solidFill>
                  <a:schemeClr val="tx1"/>
                </a:solidFill>
              </a:defRPr>
            </a:lvl1pPr>
          </a:lstStyle>
          <a:p>
            <a:r>
              <a:rPr lang="en-US"/>
              <a:t>Click to edit splash title style</a:t>
            </a:r>
          </a:p>
        </p:txBody>
      </p:sp>
      <p:sp>
        <p:nvSpPr>
          <p:cNvPr id="3" name="Content Placeholder 2">
            <a:extLst>
              <a:ext uri="{FF2B5EF4-FFF2-40B4-BE49-F238E27FC236}">
                <a16:creationId xmlns:a16="http://schemas.microsoft.com/office/drawing/2014/main" id="{4FA20B6B-968D-7146-8A45-8C9DE5F2D4AD}"/>
              </a:ext>
            </a:extLst>
          </p:cNvPr>
          <p:cNvSpPr>
            <a:spLocks noGrp="1"/>
          </p:cNvSpPr>
          <p:nvPr>
            <p:ph sz="quarter" idx="11" hasCustomPrompt="1"/>
          </p:nvPr>
        </p:nvSpPr>
        <p:spPr>
          <a:xfrm>
            <a:off x="566736" y="1758951"/>
            <a:ext cx="3230563" cy="2835274"/>
          </a:xfrm>
        </p:spPr>
        <p:txBody>
          <a:bodyPr>
            <a:normAutofit/>
          </a:bodyPr>
          <a:lstStyle>
            <a:lvl1pPr>
              <a:defRPr sz="1600">
                <a:solidFill>
                  <a:schemeClr val="tx1"/>
                </a:solidFill>
              </a:defRPr>
            </a:lvl1pPr>
          </a:lstStyle>
          <a:p>
            <a:r>
              <a:rPr lang="en-US"/>
              <a:t>Click to insert splash content</a:t>
            </a:r>
          </a:p>
        </p:txBody>
      </p:sp>
    </p:spTree>
    <p:extLst>
      <p:ext uri="{BB962C8B-B14F-4D97-AF65-F5344CB8AC3E}">
        <p14:creationId xmlns:p14="http://schemas.microsoft.com/office/powerpoint/2010/main" val="181331687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itle Placeholder 16">
            <a:extLst>
              <a:ext uri="{FF2B5EF4-FFF2-40B4-BE49-F238E27FC236}">
                <a16:creationId xmlns:a16="http://schemas.microsoft.com/office/drawing/2014/main" id="{172EBE1D-9335-9848-9DAA-E77F897C44ED}"/>
              </a:ext>
            </a:extLst>
          </p:cNvPr>
          <p:cNvSpPr>
            <a:spLocks noGrp="1"/>
          </p:cNvSpPr>
          <p:nvPr>
            <p:ph type="title"/>
          </p:nvPr>
        </p:nvSpPr>
        <p:spPr>
          <a:xfrm>
            <a:off x="457200" y="274638"/>
            <a:ext cx="8229600" cy="1071562"/>
          </a:xfrm>
          <a:prstGeom prst="rect">
            <a:avLst/>
          </a:prstGeom>
        </p:spPr>
        <p:txBody>
          <a:bodyPr vert="horz" lIns="91440" tIns="45720" rIns="91440" bIns="45720" rtlCol="0" anchor="t">
            <a:normAutofit/>
          </a:bodyPr>
          <a:lstStyle/>
          <a:p>
            <a:r>
              <a:rPr lang="en-US"/>
              <a:t>Click to edit Master title style</a:t>
            </a:r>
            <a:br>
              <a:rPr lang="en-US"/>
            </a:br>
            <a:r>
              <a:rPr lang="en-US"/>
              <a:t>(maximum two lines)</a:t>
            </a:r>
          </a:p>
        </p:txBody>
      </p:sp>
      <p:sp>
        <p:nvSpPr>
          <p:cNvPr id="23" name="Footer Placeholder 21">
            <a:extLst>
              <a:ext uri="{FF2B5EF4-FFF2-40B4-BE49-F238E27FC236}">
                <a16:creationId xmlns:a16="http://schemas.microsoft.com/office/drawing/2014/main" id="{874FE988-AA05-BF41-BF04-C7788D0BB39F}"/>
              </a:ext>
            </a:extLst>
          </p:cNvPr>
          <p:cNvSpPr>
            <a:spLocks noGrp="1"/>
          </p:cNvSpPr>
          <p:nvPr>
            <p:ph type="ftr" sz="quarter" idx="3"/>
          </p:nvPr>
        </p:nvSpPr>
        <p:spPr>
          <a:xfrm>
            <a:off x="367677" y="4748551"/>
            <a:ext cx="3086100" cy="274637"/>
          </a:xfrm>
          <a:prstGeom prst="rect">
            <a:avLst/>
          </a:prstGeom>
        </p:spPr>
        <p:txBody>
          <a:bodyPr vert="horz" lIns="91440" tIns="45720" rIns="91440" bIns="45720" rtlCol="0" anchor="ctr"/>
          <a:lstStyle>
            <a:lvl1pPr algn="l">
              <a:defRPr sz="1000" b="1" i="0">
                <a:solidFill>
                  <a:schemeClr val="accent6"/>
                </a:solidFill>
                <a:latin typeface="Roboto Condensed" panose="02000000000000000000" pitchFamily="2" charset="0"/>
                <a:ea typeface="Roboto Condensed" panose="02000000000000000000" pitchFamily="2" charset="0"/>
              </a:defRPr>
            </a:lvl1pPr>
          </a:lstStyle>
          <a:p>
            <a:r>
              <a:rPr lang="en-US"/>
              <a:t>Report title</a:t>
            </a:r>
          </a:p>
        </p:txBody>
      </p:sp>
      <p:sp>
        <p:nvSpPr>
          <p:cNvPr id="25" name="Slide Number Placeholder 23">
            <a:extLst>
              <a:ext uri="{FF2B5EF4-FFF2-40B4-BE49-F238E27FC236}">
                <a16:creationId xmlns:a16="http://schemas.microsoft.com/office/drawing/2014/main" id="{D0CB405C-2066-EC46-9387-4660B329C1EE}"/>
              </a:ext>
            </a:extLst>
          </p:cNvPr>
          <p:cNvSpPr>
            <a:spLocks noGrp="1"/>
          </p:cNvSpPr>
          <p:nvPr>
            <p:ph type="sldNum" sz="quarter" idx="4"/>
          </p:nvPr>
        </p:nvSpPr>
        <p:spPr>
          <a:xfrm>
            <a:off x="6739471" y="4748551"/>
            <a:ext cx="2057400" cy="274637"/>
          </a:xfrm>
          <a:prstGeom prst="rect">
            <a:avLst/>
          </a:prstGeom>
        </p:spPr>
        <p:txBody>
          <a:bodyPr vert="horz" lIns="91440" tIns="45720" rIns="91440" bIns="45720" rtlCol="0" anchor="ctr"/>
          <a:lstStyle>
            <a:lvl1pPr algn="r">
              <a:defRPr sz="1000" b="1" i="0">
                <a:solidFill>
                  <a:schemeClr val="accent6"/>
                </a:solidFill>
                <a:latin typeface="Roboto Condensed" panose="02000000000000000000" pitchFamily="2" charset="0"/>
                <a:ea typeface="Roboto Condensed" panose="02000000000000000000" pitchFamily="2" charset="0"/>
              </a:defRPr>
            </a:lvl1pPr>
          </a:lstStyle>
          <a:p>
            <a:fld id="{C19DCF79-8D0F-6F4D-A6DF-4BF78324B6C7}" type="slidenum">
              <a:rPr lang="en-US" smtClean="0"/>
              <a:pPr/>
              <a:t>‹#›</a:t>
            </a:fld>
            <a:endParaRPr lang="en-US"/>
          </a:p>
        </p:txBody>
      </p:sp>
      <p:sp>
        <p:nvSpPr>
          <p:cNvPr id="29" name="Text Placeholder 28">
            <a:extLst>
              <a:ext uri="{FF2B5EF4-FFF2-40B4-BE49-F238E27FC236}">
                <a16:creationId xmlns:a16="http://schemas.microsoft.com/office/drawing/2014/main" id="{BEF88842-43B3-6D4E-B874-CAA861243763}"/>
              </a:ext>
            </a:extLst>
          </p:cNvPr>
          <p:cNvSpPr>
            <a:spLocks noGrp="1"/>
          </p:cNvSpPr>
          <p:nvPr>
            <p:ph type="body" idx="1"/>
          </p:nvPr>
        </p:nvSpPr>
        <p:spPr>
          <a:xfrm>
            <a:off x="457200" y="1507067"/>
            <a:ext cx="8229600" cy="30871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931156"/>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1" r:id="rId3"/>
    <p:sldLayoutId id="2147483679" r:id="rId4"/>
    <p:sldLayoutId id="2147483680" r:id="rId5"/>
    <p:sldLayoutId id="2147483681" r:id="rId6"/>
    <p:sldLayoutId id="2147483690" r:id="rId7"/>
    <p:sldLayoutId id="2147483691" r:id="rId8"/>
    <p:sldLayoutId id="2147483692" r:id="rId9"/>
    <p:sldLayoutId id="2147483703" r:id="rId10"/>
    <p:sldLayoutId id="2147483702" r:id="rId11"/>
    <p:sldLayoutId id="2147483697" r:id="rId12"/>
    <p:sldLayoutId id="2147483693" r:id="rId13"/>
    <p:sldLayoutId id="2147483694" r:id="rId14"/>
    <p:sldLayoutId id="2147483695" r:id="rId15"/>
    <p:sldLayoutId id="2147483706" r:id="rId16"/>
    <p:sldLayoutId id="2147483707" r:id="rId17"/>
    <p:sldLayoutId id="2147483708" r:id="rId18"/>
    <p:sldLayoutId id="2147483709" r:id="rId19"/>
    <p:sldLayoutId id="2147483710" r:id="rId20"/>
  </p:sldLayoutIdLst>
  <p:hf hdr="0" dt="0"/>
  <p:txStyles>
    <p:title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p:titleStyle>
    <p:body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CECAE4D-A43B-3D42-B826-CF703217C5B1}"/>
              </a:ext>
            </a:extLst>
          </p:cNvPr>
          <p:cNvPicPr>
            <a:picLocks noChangeAspect="1"/>
          </p:cNvPicPr>
          <p:nvPr/>
        </p:nvPicPr>
        <p:blipFill>
          <a:blip r:embed="rId2"/>
          <a:stretch>
            <a:fillRect/>
          </a:stretch>
        </p:blipFill>
        <p:spPr>
          <a:xfrm>
            <a:off x="7443112" y="0"/>
            <a:ext cx="1700887" cy="1005840"/>
          </a:xfrm>
          <a:prstGeom prst="rect">
            <a:avLst/>
          </a:prstGeom>
        </p:spPr>
      </p:pic>
    </p:spTree>
    <p:extLst>
      <p:ext uri="{BB962C8B-B14F-4D97-AF65-F5344CB8AC3E}">
        <p14:creationId xmlns:p14="http://schemas.microsoft.com/office/powerpoint/2010/main" val="2282249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760E-35FA-2945-9B05-99E7A900D83B}"/>
              </a:ext>
            </a:extLst>
          </p:cNvPr>
          <p:cNvSpPr>
            <a:spLocks noGrp="1"/>
          </p:cNvSpPr>
          <p:nvPr>
            <p:ph type="title"/>
          </p:nvPr>
        </p:nvSpPr>
        <p:spPr>
          <a:xfrm>
            <a:off x="207158" y="124228"/>
            <a:ext cx="8729684" cy="760860"/>
          </a:xfrm>
        </p:spPr>
        <p:txBody>
          <a:bodyPr>
            <a:noAutofit/>
          </a:bodyPr>
          <a:lstStyle/>
          <a:p>
            <a:r>
              <a:rPr lang="en-US" sz="2600" dirty="0"/>
              <a:t>Globally, we know the pathway to zero-carbon cities and investments in cities offer some of the highest potential to unleash economic activity</a:t>
            </a:r>
          </a:p>
        </p:txBody>
      </p:sp>
      <p:sp>
        <p:nvSpPr>
          <p:cNvPr id="4" name="Slide Number Placeholder 3">
            <a:extLst>
              <a:ext uri="{FF2B5EF4-FFF2-40B4-BE49-F238E27FC236}">
                <a16:creationId xmlns:a16="http://schemas.microsoft.com/office/drawing/2014/main" id="{AD66D145-2929-6E4E-BCDF-768FC0639415}"/>
              </a:ext>
            </a:extLst>
          </p:cNvPr>
          <p:cNvSpPr>
            <a:spLocks noGrp="1"/>
          </p:cNvSpPr>
          <p:nvPr>
            <p:ph type="sldNum" sz="quarter" idx="11"/>
          </p:nvPr>
        </p:nvSpPr>
        <p:spPr/>
        <p:txBody>
          <a:bodyPr/>
          <a:lstStyle/>
          <a:p>
            <a:fld id="{C19DCF79-8D0F-6F4D-A6DF-4BF78324B6C7}" type="slidenum">
              <a:rPr lang="en-US" smtClean="0"/>
              <a:pPr/>
              <a:t>10</a:t>
            </a:fld>
            <a:endParaRPr lang="en-US" dirty="0"/>
          </a:p>
        </p:txBody>
      </p:sp>
      <p:grpSp>
        <p:nvGrpSpPr>
          <p:cNvPr id="9" name="Group 8">
            <a:extLst>
              <a:ext uri="{FF2B5EF4-FFF2-40B4-BE49-F238E27FC236}">
                <a16:creationId xmlns:a16="http://schemas.microsoft.com/office/drawing/2014/main" id="{F35C54DA-DBAC-DF42-A48A-2A3148CBCC99}"/>
              </a:ext>
            </a:extLst>
          </p:cNvPr>
          <p:cNvGrpSpPr/>
          <p:nvPr/>
        </p:nvGrpSpPr>
        <p:grpSpPr>
          <a:xfrm>
            <a:off x="347129" y="1281231"/>
            <a:ext cx="4939489" cy="3862269"/>
            <a:chOff x="741242" y="1257982"/>
            <a:chExt cx="6704468" cy="5855497"/>
          </a:xfrm>
        </p:grpSpPr>
        <p:sp>
          <p:nvSpPr>
            <p:cNvPr id="10" name="TextBox 9">
              <a:extLst>
                <a:ext uri="{FF2B5EF4-FFF2-40B4-BE49-F238E27FC236}">
                  <a16:creationId xmlns:a16="http://schemas.microsoft.com/office/drawing/2014/main" id="{739107AA-5BBF-6D45-9B35-96E9B4786E1A}"/>
                </a:ext>
              </a:extLst>
            </p:cNvPr>
            <p:cNvSpPr txBox="1"/>
            <p:nvPr/>
          </p:nvSpPr>
          <p:spPr>
            <a:xfrm>
              <a:off x="741242" y="6786849"/>
              <a:ext cx="6475150" cy="326630"/>
            </a:xfrm>
            <a:prstGeom prst="rect">
              <a:avLst/>
            </a:prstGeom>
            <a:noFill/>
          </p:spPr>
          <p:txBody>
            <a:bodyPr wrap="square" rtlCol="0">
              <a:spAutoFit/>
            </a:bodyPr>
            <a:lstStyle/>
            <a:p>
              <a:r>
                <a:rPr lang="en-US" sz="800" i="1" dirty="0">
                  <a:solidFill>
                    <a:schemeClr val="tx2"/>
                  </a:solidFill>
                  <a:latin typeface="GoodPro" panose="020B0504020101020102" charset="0"/>
                </a:rPr>
                <a:t>Source: Stockholm Environmental Institute and Vivid Economics for the Coalition for Urban Transitions, 2019</a:t>
              </a:r>
            </a:p>
          </p:txBody>
        </p:sp>
        <p:pic>
          <p:nvPicPr>
            <p:cNvPr id="11" name="Content Placeholder 2">
              <a:extLst>
                <a:ext uri="{FF2B5EF4-FFF2-40B4-BE49-F238E27FC236}">
                  <a16:creationId xmlns:a16="http://schemas.microsoft.com/office/drawing/2014/main" id="{978DF0B1-28CD-2C43-950A-58B9D16B9D73}"/>
                </a:ext>
              </a:extLst>
            </p:cNvPr>
            <p:cNvPicPr>
              <a:picLocks noChangeAspect="1"/>
            </p:cNvPicPr>
            <p:nvPr/>
          </p:nvPicPr>
          <p:blipFill>
            <a:blip r:embed="rId3"/>
            <a:stretch>
              <a:fillRect/>
            </a:stretch>
          </p:blipFill>
          <p:spPr>
            <a:xfrm>
              <a:off x="741242" y="1257982"/>
              <a:ext cx="6704468" cy="5080363"/>
            </a:xfrm>
            <a:prstGeom prst="rect">
              <a:avLst/>
            </a:prstGeom>
          </p:spPr>
        </p:pic>
      </p:grpSp>
      <p:sp>
        <p:nvSpPr>
          <p:cNvPr id="6" name="Rectangle 5">
            <a:extLst>
              <a:ext uri="{FF2B5EF4-FFF2-40B4-BE49-F238E27FC236}">
                <a16:creationId xmlns:a16="http://schemas.microsoft.com/office/drawing/2014/main" id="{DE9FC10D-9404-724C-8910-D2F477B20D64}"/>
              </a:ext>
            </a:extLst>
          </p:cNvPr>
          <p:cNvSpPr/>
          <p:nvPr/>
        </p:nvSpPr>
        <p:spPr>
          <a:xfrm>
            <a:off x="5406115" y="1301211"/>
            <a:ext cx="3543152" cy="3016210"/>
          </a:xfrm>
          <a:prstGeom prst="rect">
            <a:avLst/>
          </a:prstGeom>
        </p:spPr>
        <p:txBody>
          <a:bodyPr wrap="square">
            <a:spAutoFit/>
          </a:bodyPr>
          <a:lstStyle/>
          <a:p>
            <a:r>
              <a:rPr lang="en-US" b="1" dirty="0">
                <a:solidFill>
                  <a:schemeClr val="tx2"/>
                </a:solidFill>
                <a:latin typeface="Roboto" panose="02000000000000000000" pitchFamily="2" charset="0"/>
                <a:ea typeface="Roboto" panose="02000000000000000000" pitchFamily="2" charset="0"/>
                <a:cs typeface="+mj-cs"/>
              </a:rPr>
              <a:t>A net zero urban transformation would:</a:t>
            </a:r>
          </a:p>
          <a:p>
            <a:endParaRPr lang="en-US" sz="800" b="1" dirty="0">
              <a:solidFill>
                <a:schemeClr val="tx2"/>
              </a:solidFill>
              <a:latin typeface="Roboto" panose="02000000000000000000" pitchFamily="2" charset="0"/>
              <a:ea typeface="Roboto" panose="02000000000000000000" pitchFamily="2" charset="0"/>
              <a:cs typeface="+mj-cs"/>
            </a:endParaRPr>
          </a:p>
          <a:p>
            <a:pPr marL="257168" indent="-257168">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mj-cs"/>
              </a:rPr>
              <a:t>Require new investment of ~2% of global GDP per year </a:t>
            </a:r>
          </a:p>
          <a:p>
            <a:pPr marL="257168" indent="-257168">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mj-cs"/>
              </a:rPr>
              <a:t>Yield annual returns of </a:t>
            </a:r>
            <a:r>
              <a:rPr lang="en-US" sz="1600" dirty="0">
                <a:solidFill>
                  <a:schemeClr val="bg2"/>
                </a:solidFill>
                <a:latin typeface="Roboto" panose="02000000000000000000" pitchFamily="2" charset="0"/>
                <a:ea typeface="Roboto" panose="02000000000000000000" pitchFamily="2" charset="0"/>
                <a:cs typeface="+mj-cs"/>
              </a:rPr>
              <a:t>US$2.8 trillion per year by 2030,</a:t>
            </a:r>
            <a:r>
              <a:rPr lang="en-US" sz="1600" dirty="0">
                <a:solidFill>
                  <a:schemeClr val="tx2"/>
                </a:solidFill>
                <a:latin typeface="Roboto" panose="02000000000000000000" pitchFamily="2" charset="0"/>
                <a:ea typeface="Roboto" panose="02000000000000000000" pitchFamily="2" charset="0"/>
                <a:cs typeface="+mj-cs"/>
              </a:rPr>
              <a:t> and </a:t>
            </a:r>
            <a:r>
              <a:rPr lang="en-US" sz="1600" dirty="0">
                <a:solidFill>
                  <a:schemeClr val="bg2"/>
                </a:solidFill>
                <a:latin typeface="Roboto" panose="02000000000000000000" pitchFamily="2" charset="0"/>
                <a:ea typeface="Roboto" panose="02000000000000000000" pitchFamily="2" charset="0"/>
                <a:cs typeface="+mj-cs"/>
              </a:rPr>
              <a:t>US$6.9 trillion per year by 2050, </a:t>
            </a:r>
            <a:r>
              <a:rPr lang="en-US" sz="1600" dirty="0">
                <a:solidFill>
                  <a:schemeClr val="tx2"/>
                </a:solidFill>
                <a:latin typeface="Roboto" panose="02000000000000000000" pitchFamily="2" charset="0"/>
                <a:ea typeface="Roboto" panose="02000000000000000000" pitchFamily="2" charset="0"/>
                <a:cs typeface="+mj-cs"/>
              </a:rPr>
              <a:t>from energy and material cost savings alone ($24 trillion NPV) </a:t>
            </a:r>
          </a:p>
          <a:p>
            <a:pPr marL="257168" indent="-257168">
              <a:buFont typeface="Arial" panose="020B0604020202020204" pitchFamily="34" charset="0"/>
              <a:buChar char="•"/>
            </a:pPr>
            <a:r>
              <a:rPr lang="en-US" sz="1600" dirty="0">
                <a:solidFill>
                  <a:schemeClr val="tx2"/>
                </a:solidFill>
                <a:latin typeface="Roboto" panose="02000000000000000000" pitchFamily="2" charset="0"/>
                <a:ea typeface="Roboto" panose="02000000000000000000" pitchFamily="2" charset="0"/>
                <a:cs typeface="+mj-cs"/>
              </a:rPr>
              <a:t>Support </a:t>
            </a:r>
            <a:r>
              <a:rPr lang="en-US" sz="1600" dirty="0">
                <a:solidFill>
                  <a:schemeClr val="bg2"/>
                </a:solidFill>
                <a:latin typeface="Roboto" panose="02000000000000000000" pitchFamily="2" charset="0"/>
                <a:ea typeface="Roboto" panose="02000000000000000000" pitchFamily="2" charset="0"/>
                <a:cs typeface="+mj-cs"/>
              </a:rPr>
              <a:t>87 million jobs in 2030, and 45 million jobs in 2050</a:t>
            </a:r>
          </a:p>
        </p:txBody>
      </p:sp>
      <p:sp>
        <p:nvSpPr>
          <p:cNvPr id="3" name="TextBox 2">
            <a:extLst>
              <a:ext uri="{FF2B5EF4-FFF2-40B4-BE49-F238E27FC236}">
                <a16:creationId xmlns:a16="http://schemas.microsoft.com/office/drawing/2014/main" id="{982BE9F7-8331-B044-BFA6-FC0B977FB906}"/>
              </a:ext>
            </a:extLst>
          </p:cNvPr>
          <p:cNvSpPr txBox="1"/>
          <p:nvPr/>
        </p:nvSpPr>
        <p:spPr>
          <a:xfrm>
            <a:off x="220233" y="4517718"/>
            <a:ext cx="5202000" cy="461665"/>
          </a:xfrm>
          <a:prstGeom prst="rect">
            <a:avLst/>
          </a:prstGeom>
          <a:noFill/>
        </p:spPr>
        <p:txBody>
          <a:bodyPr wrap="square" rtlCol="0">
            <a:spAutoFit/>
          </a:bodyPr>
          <a:lstStyle/>
          <a:p>
            <a:pPr algn="ctr"/>
            <a:r>
              <a:rPr lang="en-US" sz="1200" b="1" dirty="0">
                <a:solidFill>
                  <a:schemeClr val="tx2"/>
                </a:solidFill>
              </a:rPr>
              <a:t>TECHNICALLY FEASIBLE POTENTIAL TO REDUCE GREENHOUSE GAS EMISSIONS FROM CITIES BY 2050, BY SECTOR</a:t>
            </a:r>
          </a:p>
        </p:txBody>
      </p:sp>
    </p:spTree>
    <p:extLst>
      <p:ext uri="{BB962C8B-B14F-4D97-AF65-F5344CB8AC3E}">
        <p14:creationId xmlns:p14="http://schemas.microsoft.com/office/powerpoint/2010/main" val="457407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2" descr="A picture containing text, businesscard&#10;&#10;Description automatically generated">
            <a:extLst>
              <a:ext uri="{FF2B5EF4-FFF2-40B4-BE49-F238E27FC236}">
                <a16:creationId xmlns:a16="http://schemas.microsoft.com/office/drawing/2014/main" id="{3505DE17-B60A-F742-92D2-8EE5B068286E}"/>
              </a:ext>
            </a:extLst>
          </p:cNvPr>
          <p:cNvPicPr>
            <a:picLocks noChangeAspect="1"/>
          </p:cNvPicPr>
          <p:nvPr/>
        </p:nvPicPr>
        <p:blipFill>
          <a:blip r:embed="rId3"/>
          <a:srcRect t="19495" b="19495"/>
          <a:stretch>
            <a:fillRect/>
          </a:stretch>
        </p:blipFill>
        <p:spPr>
          <a:xfrm>
            <a:off x="0" y="2571750"/>
            <a:ext cx="0" cy="0"/>
          </a:xfrm>
          <a:prstGeom prst="rect">
            <a:avLst/>
          </a:prstGeom>
        </p:spPr>
      </p:pic>
      <p:sp>
        <p:nvSpPr>
          <p:cNvPr id="18" name="Title 7">
            <a:extLst>
              <a:ext uri="{FF2B5EF4-FFF2-40B4-BE49-F238E27FC236}">
                <a16:creationId xmlns:a16="http://schemas.microsoft.com/office/drawing/2014/main" id="{D6833A71-BED4-7F40-8572-C1CF939E357D}"/>
              </a:ext>
            </a:extLst>
          </p:cNvPr>
          <p:cNvSpPr>
            <a:spLocks noGrp="1"/>
          </p:cNvSpPr>
          <p:nvPr>
            <p:ph type="title"/>
          </p:nvPr>
        </p:nvSpPr>
        <p:spPr>
          <a:xfrm>
            <a:off x="305203" y="1529960"/>
            <a:ext cx="2589626" cy="1221402"/>
          </a:xfrm>
        </p:spPr>
        <p:txBody>
          <a:bodyPr>
            <a:noAutofit/>
          </a:bodyPr>
          <a:lstStyle/>
          <a:p>
            <a:r>
              <a:rPr lang="en-US" sz="2000" dirty="0">
                <a:solidFill>
                  <a:schemeClr val="tx2"/>
                </a:solidFill>
                <a:latin typeface="Roboto" panose="02000000000000000000" pitchFamily="2" charset="0"/>
                <a:ea typeface="Roboto" panose="02000000000000000000" pitchFamily="2" charset="0"/>
              </a:rPr>
              <a:t>Local governments cannot drive the zero-carbon urban transition alone</a:t>
            </a:r>
            <a:endParaRPr lang="en-US" sz="2000" b="0" dirty="0">
              <a:solidFill>
                <a:schemeClr val="bg2"/>
              </a:solidFill>
            </a:endParaRPr>
          </a:p>
        </p:txBody>
      </p:sp>
      <p:pic>
        <p:nvPicPr>
          <p:cNvPr id="19" name="Picture 18" descr="A group of colorful rectangles&#10;&#10;Description automatically generated with low confidence">
            <a:extLst>
              <a:ext uri="{FF2B5EF4-FFF2-40B4-BE49-F238E27FC236}">
                <a16:creationId xmlns:a16="http://schemas.microsoft.com/office/drawing/2014/main" id="{26E2C475-3384-AA48-949B-D743793716D3}"/>
              </a:ext>
            </a:extLst>
          </p:cNvPr>
          <p:cNvPicPr>
            <a:picLocks noChangeAspect="1"/>
          </p:cNvPicPr>
          <p:nvPr/>
        </p:nvPicPr>
        <p:blipFill>
          <a:blip r:embed="rId4"/>
          <a:stretch>
            <a:fillRect/>
          </a:stretch>
        </p:blipFill>
        <p:spPr>
          <a:xfrm>
            <a:off x="3264814" y="855365"/>
            <a:ext cx="4814860" cy="2894947"/>
          </a:xfrm>
          <a:prstGeom prst="rect">
            <a:avLst/>
          </a:prstGeom>
        </p:spPr>
      </p:pic>
      <p:sp>
        <p:nvSpPr>
          <p:cNvPr id="20" name="Title 7">
            <a:extLst>
              <a:ext uri="{FF2B5EF4-FFF2-40B4-BE49-F238E27FC236}">
                <a16:creationId xmlns:a16="http://schemas.microsoft.com/office/drawing/2014/main" id="{0EEE8E8E-B311-A546-95CD-112249D904B5}"/>
              </a:ext>
            </a:extLst>
          </p:cNvPr>
          <p:cNvSpPr txBox="1">
            <a:spLocks/>
          </p:cNvSpPr>
          <p:nvPr/>
        </p:nvSpPr>
        <p:spPr>
          <a:xfrm>
            <a:off x="305203" y="3750312"/>
            <a:ext cx="8180198" cy="1073985"/>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3500" b="1" i="0" kern="1200">
                <a:solidFill>
                  <a:schemeClr val="bg1"/>
                </a:solidFill>
                <a:latin typeface="Roboto Condensed" panose="02000000000000000000" pitchFamily="2" charset="0"/>
                <a:ea typeface="Roboto Condensed" panose="02000000000000000000" pitchFamily="2" charset="0"/>
                <a:cs typeface="+mj-cs"/>
              </a:defRPr>
            </a:lvl1pPr>
          </a:lstStyle>
          <a:p>
            <a:r>
              <a:rPr lang="en-GB" sz="1800" b="0" dirty="0">
                <a:solidFill>
                  <a:schemeClr val="accent6"/>
                </a:solidFill>
                <a:latin typeface="Roboto" panose="02000000000000000000" pitchFamily="2" charset="0"/>
                <a:ea typeface="Roboto" panose="02000000000000000000" pitchFamily="2" charset="0"/>
              </a:rPr>
              <a:t>National or other higher-tier governments have primary authority over the measures required to achieve two-thirds of global urban abatement potential, including decarbonisation of electricity. In China and India, for example, the share is significantly higher. </a:t>
            </a:r>
            <a:endParaRPr lang="en-US" sz="1800" b="0" dirty="0">
              <a:solidFill>
                <a:schemeClr val="accent6"/>
              </a:solidFill>
              <a:latin typeface="Roboto" panose="02000000000000000000" pitchFamily="2" charset="0"/>
              <a:ea typeface="Roboto" panose="02000000000000000000" pitchFamily="2" charset="0"/>
            </a:endParaRPr>
          </a:p>
        </p:txBody>
      </p:sp>
      <p:sp>
        <p:nvSpPr>
          <p:cNvPr id="21" name="Title 1">
            <a:extLst>
              <a:ext uri="{FF2B5EF4-FFF2-40B4-BE49-F238E27FC236}">
                <a16:creationId xmlns:a16="http://schemas.microsoft.com/office/drawing/2014/main" id="{B769D5C2-1C46-FF4A-B924-B0B81AB3EE7B}"/>
              </a:ext>
            </a:extLst>
          </p:cNvPr>
          <p:cNvSpPr txBox="1">
            <a:spLocks/>
          </p:cNvSpPr>
          <p:nvPr/>
        </p:nvSpPr>
        <p:spPr>
          <a:xfrm>
            <a:off x="289478" y="206992"/>
            <a:ext cx="8565043" cy="99417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US" sz="3000" dirty="0"/>
              <a:t>National leadership to seize the urban opportunity will be critical</a:t>
            </a:r>
          </a:p>
        </p:txBody>
      </p:sp>
    </p:spTree>
    <p:extLst>
      <p:ext uri="{BB962C8B-B14F-4D97-AF65-F5344CB8AC3E}">
        <p14:creationId xmlns:p14="http://schemas.microsoft.com/office/powerpoint/2010/main" val="1388167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E494D-EC9F-9B48-9D73-00307F339AAD}"/>
              </a:ext>
            </a:extLst>
          </p:cNvPr>
          <p:cNvSpPr>
            <a:spLocks noGrp="1"/>
          </p:cNvSpPr>
          <p:nvPr>
            <p:ph type="title" idx="4294967295"/>
          </p:nvPr>
        </p:nvSpPr>
        <p:spPr>
          <a:xfrm>
            <a:off x="1617661" y="1319720"/>
            <a:ext cx="5908675" cy="1071563"/>
          </a:xfrm>
        </p:spPr>
        <p:txBody>
          <a:bodyPr>
            <a:normAutofit fontScale="90000"/>
          </a:bodyPr>
          <a:lstStyle/>
          <a:p>
            <a:pPr algn="ctr"/>
            <a:r>
              <a:rPr lang="en-US" sz="3600" dirty="0">
                <a:solidFill>
                  <a:schemeClr val="bg1"/>
                </a:solidFill>
              </a:rPr>
              <a:t>Seizing the urban opportunity </a:t>
            </a:r>
            <a:br>
              <a:rPr lang="en-US" sz="3600" dirty="0">
                <a:solidFill>
                  <a:schemeClr val="bg1"/>
                </a:solidFill>
              </a:rPr>
            </a:br>
            <a:r>
              <a:rPr lang="en-US" sz="3600" dirty="0">
                <a:solidFill>
                  <a:schemeClr val="bg1"/>
                </a:solidFill>
              </a:rPr>
              <a:t>in six countries </a:t>
            </a:r>
            <a:br>
              <a:rPr lang="en-US" sz="3600" dirty="0">
                <a:solidFill>
                  <a:schemeClr val="bg1"/>
                </a:solidFill>
              </a:rPr>
            </a:br>
            <a:br>
              <a:rPr lang="en-US" dirty="0">
                <a:solidFill>
                  <a:schemeClr val="bg1"/>
                </a:solidFill>
              </a:rPr>
            </a:br>
            <a:br>
              <a:rPr lang="en-US" dirty="0">
                <a:solidFill>
                  <a:schemeClr val="bg1"/>
                </a:solidFill>
              </a:rPr>
            </a:br>
            <a:r>
              <a:rPr lang="en-US" dirty="0">
                <a:solidFill>
                  <a:schemeClr val="bg1"/>
                </a:solidFill>
              </a:rPr>
              <a:t>KEY FINDINGS</a:t>
            </a:r>
          </a:p>
        </p:txBody>
      </p:sp>
      <p:sp>
        <p:nvSpPr>
          <p:cNvPr id="12" name="Text Placeholder 11">
            <a:extLst>
              <a:ext uri="{FF2B5EF4-FFF2-40B4-BE49-F238E27FC236}">
                <a16:creationId xmlns:a16="http://schemas.microsoft.com/office/drawing/2014/main" id="{90988211-4B1B-C941-92EE-434860F8F19D}"/>
              </a:ext>
            </a:extLst>
          </p:cNvPr>
          <p:cNvSpPr>
            <a:spLocks noGrp="1"/>
          </p:cNvSpPr>
          <p:nvPr>
            <p:ph type="body" sz="quarter" idx="4294967295"/>
          </p:nvPr>
        </p:nvSpPr>
        <p:spPr>
          <a:xfrm>
            <a:off x="980279" y="2571749"/>
            <a:ext cx="7183438" cy="1868275"/>
          </a:xfrm>
        </p:spPr>
        <p:txBody>
          <a:bodyPr>
            <a:normAutofit/>
          </a:bodyPr>
          <a:lstStyle/>
          <a:p>
            <a:pPr algn="ctr"/>
            <a:endParaRPr lang="en-US" i="1" dirty="0">
              <a:solidFill>
                <a:schemeClr val="bg1"/>
              </a:solidFill>
            </a:endParaRPr>
          </a:p>
          <a:p>
            <a:pPr algn="ctr"/>
            <a:endParaRPr lang="en-US" i="1" dirty="0">
              <a:solidFill>
                <a:schemeClr val="bg1"/>
              </a:solidFill>
            </a:endParaRPr>
          </a:p>
          <a:p>
            <a:pPr algn="ctr"/>
            <a:endParaRPr lang="en-US" i="1" dirty="0">
              <a:solidFill>
                <a:schemeClr val="bg1"/>
              </a:solidFill>
            </a:endParaRPr>
          </a:p>
        </p:txBody>
      </p:sp>
      <p:sp>
        <p:nvSpPr>
          <p:cNvPr id="2" name="Rectangle 1">
            <a:extLst>
              <a:ext uri="{FF2B5EF4-FFF2-40B4-BE49-F238E27FC236}">
                <a16:creationId xmlns:a16="http://schemas.microsoft.com/office/drawing/2014/main" id="{AD9EC3EC-4797-E149-9B4E-DDEA66AE951C}"/>
              </a:ext>
            </a:extLst>
          </p:cNvPr>
          <p:cNvSpPr/>
          <p:nvPr/>
        </p:nvSpPr>
        <p:spPr>
          <a:xfrm>
            <a:off x="2230585" y="3740396"/>
            <a:ext cx="4499951" cy="369332"/>
          </a:xfrm>
          <a:prstGeom prst="rect">
            <a:avLst/>
          </a:prstGeom>
        </p:spPr>
        <p:txBody>
          <a:bodyPr wrap="none">
            <a:spAutoFit/>
          </a:bodyPr>
          <a:lstStyle/>
          <a:p>
            <a:pPr algn="ctr"/>
            <a:r>
              <a:rPr lang="en-US" b="1" dirty="0">
                <a:solidFill>
                  <a:schemeClr val="bg1"/>
                </a:solidFill>
                <a:latin typeface="Roboto Condensed" panose="02000000000000000000" pitchFamily="2" charset="0"/>
                <a:ea typeface="Roboto Condensed" panose="02000000000000000000" pitchFamily="2" charset="0"/>
              </a:rPr>
              <a:t>From the </a:t>
            </a:r>
            <a:r>
              <a:rPr lang="en-US" b="1" i="1" dirty="0">
                <a:solidFill>
                  <a:schemeClr val="bg1"/>
                </a:solidFill>
                <a:latin typeface="Roboto Condensed" panose="02000000000000000000" pitchFamily="2" charset="0"/>
                <a:ea typeface="Roboto Condensed" panose="02000000000000000000" pitchFamily="2" charset="0"/>
              </a:rPr>
              <a:t>Seizing the Urban Opportunity  </a:t>
            </a:r>
            <a:r>
              <a:rPr lang="en-US" b="1" dirty="0">
                <a:solidFill>
                  <a:schemeClr val="bg1"/>
                </a:solidFill>
                <a:latin typeface="Roboto Condensed" panose="02000000000000000000" pitchFamily="2" charset="0"/>
                <a:ea typeface="Roboto Condensed" panose="02000000000000000000" pitchFamily="2" charset="0"/>
              </a:rPr>
              <a:t>report</a:t>
            </a:r>
          </a:p>
        </p:txBody>
      </p:sp>
    </p:spTree>
    <p:extLst>
      <p:ext uri="{BB962C8B-B14F-4D97-AF65-F5344CB8AC3E}">
        <p14:creationId xmlns:p14="http://schemas.microsoft.com/office/powerpoint/2010/main" val="186116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DF58B8-75D2-F245-94AF-32920222090F}"/>
              </a:ext>
            </a:extLst>
          </p:cNvPr>
          <p:cNvSpPr>
            <a:spLocks noGrp="1"/>
          </p:cNvSpPr>
          <p:nvPr>
            <p:ph type="title"/>
          </p:nvPr>
        </p:nvSpPr>
        <p:spPr>
          <a:xfrm>
            <a:off x="623170" y="525423"/>
            <a:ext cx="7897660" cy="410286"/>
          </a:xfrm>
        </p:spPr>
        <p:txBody>
          <a:bodyPr/>
          <a:lstStyle/>
          <a:p>
            <a:r>
              <a:rPr lang="en-US" sz="2400" dirty="0"/>
              <a:t>Report Goals</a:t>
            </a:r>
            <a:endParaRPr lang="en-GB" dirty="0"/>
          </a:p>
        </p:txBody>
      </p:sp>
      <p:sp>
        <p:nvSpPr>
          <p:cNvPr id="5" name="Content Placeholder 4">
            <a:extLst>
              <a:ext uri="{FF2B5EF4-FFF2-40B4-BE49-F238E27FC236}">
                <a16:creationId xmlns:a16="http://schemas.microsoft.com/office/drawing/2014/main" id="{EDC66449-D65B-6748-9F9C-3ED8EF82DD7C}"/>
              </a:ext>
            </a:extLst>
          </p:cNvPr>
          <p:cNvSpPr>
            <a:spLocks noGrp="1"/>
          </p:cNvSpPr>
          <p:nvPr>
            <p:ph idx="1"/>
          </p:nvPr>
        </p:nvSpPr>
        <p:spPr>
          <a:xfrm>
            <a:off x="1139451" y="1165029"/>
            <a:ext cx="6763497" cy="3042762"/>
          </a:xfrm>
        </p:spPr>
        <p:txBody>
          <a:bodyPr/>
          <a:lstStyle/>
          <a:p>
            <a:r>
              <a:rPr lang="en-GB" dirty="0">
                <a:latin typeface="Roboto" panose="02000000000000000000" pitchFamily="2" charset="0"/>
              </a:rPr>
              <a:t>The report evaluates how national governments can spur COVID-19 recovery, achieve shared prosperity and drive climate action through national policies and targeted investments to decarbonise cities and make them more resilient</a:t>
            </a:r>
          </a:p>
          <a:p>
            <a:endParaRPr lang="en-GB" dirty="0">
              <a:latin typeface="Roboto" panose="02000000000000000000" pitchFamily="2" charset="0"/>
            </a:endParaRPr>
          </a:p>
          <a:p>
            <a:r>
              <a:rPr lang="en-GB" dirty="0">
                <a:latin typeface="Roboto" panose="02000000000000000000" pitchFamily="2" charset="0"/>
              </a:rPr>
              <a:t>This report shows the power of urban transformation and the many ways to achieve it by looking up close at six major emerging economies: China, India, Indonesia, Brazil, Mexico and South Africa</a:t>
            </a:r>
          </a:p>
          <a:p>
            <a:endParaRPr lang="en-GB" dirty="0"/>
          </a:p>
        </p:txBody>
      </p:sp>
    </p:spTree>
    <p:extLst>
      <p:ext uri="{BB962C8B-B14F-4D97-AF65-F5344CB8AC3E}">
        <p14:creationId xmlns:p14="http://schemas.microsoft.com/office/powerpoint/2010/main" val="51026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DDF19B-7706-CC43-A661-C4DB54AD3BF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8024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D6D3-4515-6D43-85D7-8CBBCA7CFD9D}"/>
              </a:ext>
            </a:extLst>
          </p:cNvPr>
          <p:cNvSpPr>
            <a:spLocks noGrp="1"/>
          </p:cNvSpPr>
          <p:nvPr>
            <p:ph type="title"/>
          </p:nvPr>
        </p:nvSpPr>
        <p:spPr/>
        <p:txBody>
          <a:bodyPr/>
          <a:lstStyle/>
          <a:p>
            <a:r>
              <a:rPr lang="en-GB" sz="2800" dirty="0"/>
              <a:t>The pathway to zero-carbon cities is possible</a:t>
            </a:r>
          </a:p>
        </p:txBody>
      </p:sp>
      <p:sp>
        <p:nvSpPr>
          <p:cNvPr id="3" name="Content Placeholder 2">
            <a:extLst>
              <a:ext uri="{FF2B5EF4-FFF2-40B4-BE49-F238E27FC236}">
                <a16:creationId xmlns:a16="http://schemas.microsoft.com/office/drawing/2014/main" id="{07376E62-E5FA-3E4C-8A95-4A4F66B82C33}"/>
              </a:ext>
            </a:extLst>
          </p:cNvPr>
          <p:cNvSpPr>
            <a:spLocks noGrp="1"/>
          </p:cNvSpPr>
          <p:nvPr>
            <p:ph idx="1"/>
          </p:nvPr>
        </p:nvSpPr>
        <p:spPr>
          <a:xfrm>
            <a:off x="405001" y="1429812"/>
            <a:ext cx="3709988" cy="2900501"/>
          </a:xfrm>
        </p:spPr>
        <p:txBody>
          <a:bodyPr/>
          <a:lstStyle/>
          <a:p>
            <a:pPr>
              <a:spcBef>
                <a:spcPts val="0"/>
              </a:spcBef>
            </a:pPr>
            <a:r>
              <a:rPr lang="en-GB" sz="1600" dirty="0">
                <a:solidFill>
                  <a:schemeClr val="accent6"/>
                </a:solidFill>
                <a:latin typeface="Roboto" panose="02000000000000000000" pitchFamily="2" charset="0"/>
              </a:rPr>
              <a:t>New analysis by the Stockholm Institute of Environment found that across these six countries, implementation of technically feasible solutions could collectively support significant economic and development benefits, and cut annual emissions from key urban sectors by </a:t>
            </a:r>
            <a:r>
              <a:rPr lang="en-GB" sz="1600" b="1" dirty="0">
                <a:solidFill>
                  <a:schemeClr val="accent6"/>
                </a:solidFill>
                <a:latin typeface="Roboto" panose="02000000000000000000" pitchFamily="2" charset="0"/>
              </a:rPr>
              <a:t>87-96%</a:t>
            </a:r>
            <a:r>
              <a:rPr lang="en-GB" sz="1600" dirty="0">
                <a:solidFill>
                  <a:schemeClr val="accent6"/>
                </a:solidFill>
                <a:latin typeface="Roboto" panose="02000000000000000000" pitchFamily="2" charset="0"/>
              </a:rPr>
              <a:t> by 2050 </a:t>
            </a:r>
            <a:r>
              <a:rPr lang="en-GB" sz="1600" i="1" dirty="0">
                <a:solidFill>
                  <a:schemeClr val="accent6"/>
                </a:solidFill>
                <a:latin typeface="Roboto" panose="02000000000000000000" pitchFamily="2" charset="0"/>
              </a:rPr>
              <a:t>beyond</a:t>
            </a:r>
            <a:r>
              <a:rPr lang="en-GB" sz="1600" dirty="0">
                <a:solidFill>
                  <a:schemeClr val="accent6"/>
                </a:solidFill>
                <a:latin typeface="Roboto" panose="02000000000000000000" pitchFamily="2" charset="0"/>
              </a:rPr>
              <a:t> their initial NDC commitments under the Paris Agreement.</a:t>
            </a:r>
          </a:p>
        </p:txBody>
      </p:sp>
      <p:sp>
        <p:nvSpPr>
          <p:cNvPr id="5" name="Text Placeholder 4">
            <a:extLst>
              <a:ext uri="{FF2B5EF4-FFF2-40B4-BE49-F238E27FC236}">
                <a16:creationId xmlns:a16="http://schemas.microsoft.com/office/drawing/2014/main" id="{7C0CF72B-2CE9-0B42-A715-41CE42AFBC24}"/>
              </a:ext>
            </a:extLst>
          </p:cNvPr>
          <p:cNvSpPr>
            <a:spLocks noGrp="1"/>
          </p:cNvSpPr>
          <p:nvPr>
            <p:ph type="body" sz="quarter" idx="11"/>
          </p:nvPr>
        </p:nvSpPr>
        <p:spPr>
          <a:xfrm>
            <a:off x="4430597" y="3972738"/>
            <a:ext cx="4072379" cy="280988"/>
          </a:xfrm>
        </p:spPr>
        <p:txBody>
          <a:bodyPr/>
          <a:lstStyle/>
          <a:p>
            <a:pPr algn="l"/>
            <a:r>
              <a:rPr lang="en-US" sz="800" dirty="0">
                <a:solidFill>
                  <a:schemeClr val="tx2"/>
                </a:solidFill>
                <a:latin typeface="Noto Serif" panose="02020600060500020200" pitchFamily="18" charset="0"/>
                <a:ea typeface="Noto Serif" panose="02020600060500020200" pitchFamily="18" charset="0"/>
                <a:cs typeface="Noto Serif" panose="02020600060500020200" pitchFamily="18" charset="0"/>
              </a:rPr>
              <a:t>Source: Modelling by the Stockholm Environment Institute for the Coalition.</a:t>
            </a:r>
            <a:endParaRPr lang="en-GB" sz="800" dirty="0">
              <a:solidFill>
                <a:schemeClr val="tx2"/>
              </a:solidFill>
              <a:latin typeface="Noto Serif" panose="02020600060500020200" pitchFamily="18" charset="0"/>
              <a:ea typeface="Noto Serif" panose="02020600060500020200" pitchFamily="18" charset="0"/>
              <a:cs typeface="Noto Serif" panose="02020600060500020200" pitchFamily="18" charset="0"/>
            </a:endParaRPr>
          </a:p>
        </p:txBody>
      </p:sp>
      <p:sp>
        <p:nvSpPr>
          <p:cNvPr id="11" name="Rectangle 10">
            <a:extLst>
              <a:ext uri="{FF2B5EF4-FFF2-40B4-BE49-F238E27FC236}">
                <a16:creationId xmlns:a16="http://schemas.microsoft.com/office/drawing/2014/main" id="{65352555-9F6E-CB4C-B34A-9E5A44D2DFE7}"/>
              </a:ext>
            </a:extLst>
          </p:cNvPr>
          <p:cNvSpPr/>
          <p:nvPr/>
        </p:nvSpPr>
        <p:spPr>
          <a:xfrm>
            <a:off x="4515861" y="902474"/>
            <a:ext cx="4213782" cy="461665"/>
          </a:xfrm>
          <a:prstGeom prst="rect">
            <a:avLst/>
          </a:prstGeom>
        </p:spPr>
        <p:txBody>
          <a:bodyPr wrap="square">
            <a:spAutoFit/>
          </a:bodyPr>
          <a:lstStyle/>
          <a:p>
            <a:pPr algn="ctr"/>
            <a:r>
              <a:rPr lang="en-GB" sz="1200" b="1" dirty="0">
                <a:solidFill>
                  <a:schemeClr val="tx2"/>
                </a:solidFill>
                <a:latin typeface="Roboto" panose="02000000000000000000" pitchFamily="2" charset="0"/>
                <a:ea typeface="Roboto" panose="02000000000000000000" pitchFamily="2" charset="0"/>
              </a:rPr>
              <a:t>GHG ABATEMENT POTENTIAL IN KEY URBAN SECTORS IN INDONESIA TO 2050 </a:t>
            </a:r>
            <a:endParaRPr lang="en-US" sz="1100" b="1" dirty="0">
              <a:solidFill>
                <a:schemeClr val="tx2"/>
              </a:solidFill>
              <a:latin typeface="Roboto" panose="02000000000000000000" pitchFamily="2" charset="0"/>
              <a:ea typeface="Roboto" panose="02000000000000000000" pitchFamily="2" charset="0"/>
              <a:cs typeface="+mj-cs"/>
            </a:endParaRPr>
          </a:p>
        </p:txBody>
      </p:sp>
      <p:pic>
        <p:nvPicPr>
          <p:cNvPr id="8" name="Picture 7" descr="Chart&#10;&#10;Description automatically generated">
            <a:extLst>
              <a:ext uri="{FF2B5EF4-FFF2-40B4-BE49-F238E27FC236}">
                <a16:creationId xmlns:a16="http://schemas.microsoft.com/office/drawing/2014/main" id="{0B433ACF-72B6-594A-84E1-BEBCADEC7229}"/>
              </a:ext>
            </a:extLst>
          </p:cNvPr>
          <p:cNvPicPr>
            <a:picLocks noChangeAspect="1"/>
          </p:cNvPicPr>
          <p:nvPr/>
        </p:nvPicPr>
        <p:blipFill>
          <a:blip r:embed="rId3"/>
          <a:stretch>
            <a:fillRect/>
          </a:stretch>
        </p:blipFill>
        <p:spPr>
          <a:xfrm>
            <a:off x="4430597" y="1426661"/>
            <a:ext cx="4384310" cy="2470854"/>
          </a:xfrm>
          <a:prstGeom prst="rect">
            <a:avLst/>
          </a:prstGeom>
        </p:spPr>
      </p:pic>
    </p:spTree>
    <p:extLst>
      <p:ext uri="{BB962C8B-B14F-4D97-AF65-F5344CB8AC3E}">
        <p14:creationId xmlns:p14="http://schemas.microsoft.com/office/powerpoint/2010/main" val="4121519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E3EBAB1-0523-7C40-BE53-7D0D17E698BA}"/>
              </a:ext>
            </a:extLst>
          </p:cNvPr>
          <p:cNvPicPr>
            <a:picLocks noChangeAspect="1"/>
          </p:cNvPicPr>
          <p:nvPr/>
        </p:nvPicPr>
        <p:blipFill>
          <a:blip r:embed="rId3"/>
          <a:stretch>
            <a:fillRect/>
          </a:stretch>
        </p:blipFill>
        <p:spPr>
          <a:xfrm>
            <a:off x="3657078" y="2058678"/>
            <a:ext cx="5275906" cy="2468543"/>
          </a:xfrm>
          <a:prstGeom prst="rect">
            <a:avLst/>
          </a:prstGeom>
        </p:spPr>
      </p:pic>
      <p:sp>
        <p:nvSpPr>
          <p:cNvPr id="5" name="Rectangle 4">
            <a:extLst>
              <a:ext uri="{FF2B5EF4-FFF2-40B4-BE49-F238E27FC236}">
                <a16:creationId xmlns:a16="http://schemas.microsoft.com/office/drawing/2014/main" id="{702976C0-13EC-A14A-8B4B-E92B152A5260}"/>
              </a:ext>
            </a:extLst>
          </p:cNvPr>
          <p:cNvSpPr/>
          <p:nvPr/>
        </p:nvSpPr>
        <p:spPr>
          <a:xfrm>
            <a:off x="0" y="237506"/>
            <a:ext cx="7778338" cy="11247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66904E-8B73-C84E-B275-926C6B8EB65F}"/>
              </a:ext>
            </a:extLst>
          </p:cNvPr>
          <p:cNvSpPr txBox="1"/>
          <p:nvPr/>
        </p:nvSpPr>
        <p:spPr>
          <a:xfrm>
            <a:off x="152056" y="384371"/>
            <a:ext cx="7474226" cy="830997"/>
          </a:xfrm>
          <a:prstGeom prst="rect">
            <a:avLst/>
          </a:prstGeom>
        </p:spPr>
        <p:txBody>
          <a:bodyPr>
            <a:noAutofit/>
          </a:bodyPr>
          <a:lstStyle>
            <a:defPPr>
              <a:defRPr lang="en-US"/>
            </a:defPPr>
            <a:lvl1pPr indent="0" defTabSz="685800">
              <a:lnSpc>
                <a:spcPct val="100000"/>
              </a:lnSpc>
              <a:spcBef>
                <a:spcPts val="480"/>
              </a:spcBef>
              <a:spcAft>
                <a:spcPts val="400"/>
              </a:spcAft>
              <a:buClr>
                <a:schemeClr val="tx2"/>
              </a:buClr>
              <a:buFontTx/>
              <a:buNone/>
              <a:defRPr sz="2400" b="1" i="0">
                <a:solidFill>
                  <a:schemeClr val="tx2"/>
                </a:solidFill>
                <a:latin typeface="Roboto" panose="02000000000000000000" pitchFamily="2" charset="0"/>
                <a:ea typeface="Roboto" panose="02000000000000000000" pitchFamily="2" charset="0"/>
                <a:cs typeface="Roboto" panose="02000000000000000000" pitchFamily="2" charset="0"/>
              </a:defRPr>
            </a:lvl1pPr>
            <a:lvl2pPr marL="514350" indent="-171450" defTabSz="685800">
              <a:lnSpc>
                <a:spcPct val="100000"/>
              </a:lnSpc>
              <a:spcBef>
                <a:spcPts val="480"/>
              </a:spcBef>
              <a:spcAft>
                <a:spcPts val="400"/>
              </a:spcAft>
              <a:buClr>
                <a:schemeClr val="tx2"/>
              </a:buClr>
              <a:buFont typeface="Arial" panose="020B0604020202020204" pitchFamily="34" charset="0"/>
              <a:buChar char="•"/>
              <a:defRPr b="0" i="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defTabSz="685800">
              <a:lnSpc>
                <a:spcPct val="100000"/>
              </a:lnSpc>
              <a:spcBef>
                <a:spcPts val="480"/>
              </a:spcBef>
              <a:spcAft>
                <a:spcPts val="400"/>
              </a:spcAft>
              <a:buClr>
                <a:schemeClr val="tx2"/>
              </a:buClr>
              <a:buFont typeface="Arial" panose="020B0604020202020204" pitchFamily="34" charset="0"/>
              <a:buChar char="•"/>
              <a:defRPr sz="1500" b="0" i="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defTabSz="685800">
              <a:lnSpc>
                <a:spcPct val="100000"/>
              </a:lnSpc>
              <a:spcBef>
                <a:spcPts val="480"/>
              </a:spcBef>
              <a:spcAft>
                <a:spcPts val="400"/>
              </a:spcAft>
              <a:buClr>
                <a:schemeClr val="tx2"/>
              </a:buClr>
              <a:buFont typeface="Arial" panose="020B0604020202020204" pitchFamily="34" charset="0"/>
              <a:buChar char="•"/>
              <a:defRPr sz="1350" b="0" i="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defTabSz="685800">
              <a:lnSpc>
                <a:spcPct val="100000"/>
              </a:lnSpc>
              <a:spcBef>
                <a:spcPts val="480"/>
              </a:spcBef>
              <a:spcAft>
                <a:spcPts val="400"/>
              </a:spcAft>
              <a:buClr>
                <a:schemeClr val="tx2"/>
              </a:buClr>
              <a:buFont typeface="Arial" panose="020B0604020202020204" pitchFamily="34" charset="0"/>
              <a:buChar char="•"/>
              <a:defRPr sz="1350" b="0" i="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2800" dirty="0">
                <a:solidFill>
                  <a:schemeClr val="bg1"/>
                </a:solidFill>
                <a:latin typeface="Roboto Condensed" panose="02000000000000000000" pitchFamily="2" charset="0"/>
                <a:ea typeface="Roboto Condensed" panose="02000000000000000000" pitchFamily="2" charset="0"/>
                <a:cs typeface="+mj-cs"/>
              </a:rPr>
              <a:t>A significant amount of urban mitigation potential is in small and medium sized cities</a:t>
            </a:r>
          </a:p>
        </p:txBody>
      </p:sp>
      <p:sp>
        <p:nvSpPr>
          <p:cNvPr id="6" name="TextBox 5">
            <a:extLst>
              <a:ext uri="{FF2B5EF4-FFF2-40B4-BE49-F238E27FC236}">
                <a16:creationId xmlns:a16="http://schemas.microsoft.com/office/drawing/2014/main" id="{1606D666-27DF-B04E-819A-909FA04FE097}"/>
              </a:ext>
            </a:extLst>
          </p:cNvPr>
          <p:cNvSpPr txBox="1"/>
          <p:nvPr/>
        </p:nvSpPr>
        <p:spPr>
          <a:xfrm>
            <a:off x="211016" y="1723290"/>
            <a:ext cx="3329354" cy="3046988"/>
          </a:xfrm>
          <a:prstGeom prst="rect">
            <a:avLst/>
          </a:prstGeom>
          <a:noFill/>
        </p:spPr>
        <p:txBody>
          <a:bodyPr wrap="square" rtlCol="0">
            <a:spAutoFit/>
          </a:bodyPr>
          <a:lstStyle/>
          <a:p>
            <a:pPr lvl="0"/>
            <a:r>
              <a:rPr lang="en-GB" sz="1600" dirty="0">
                <a:solidFill>
                  <a:schemeClr val="accent6"/>
                </a:solidFill>
                <a:latin typeface="Roboto" panose="02000000000000000000" pitchFamily="2" charset="0"/>
                <a:ea typeface="Roboto" panose="02000000000000000000" pitchFamily="2" charset="0"/>
                <a:cs typeface="+mj-cs"/>
              </a:rPr>
              <a:t>Half of the possible urban emissions reduction lies in small and mid-sized cities, which often lack the financial and technical resources of larger cities and thus particularly need national government support. </a:t>
            </a:r>
          </a:p>
          <a:p>
            <a:pPr lvl="0"/>
            <a:endParaRPr lang="en-GB" sz="1600" dirty="0">
              <a:solidFill>
                <a:schemeClr val="accent6"/>
              </a:solidFill>
              <a:latin typeface="Roboto" panose="02000000000000000000" pitchFamily="2" charset="0"/>
              <a:ea typeface="Roboto" panose="02000000000000000000" pitchFamily="2" charset="0"/>
              <a:cs typeface="+mj-cs"/>
            </a:endParaRPr>
          </a:p>
          <a:p>
            <a:pPr lvl="0"/>
            <a:r>
              <a:rPr lang="en-GB" sz="1600" dirty="0">
                <a:solidFill>
                  <a:schemeClr val="accent6"/>
                </a:solidFill>
                <a:latin typeface="Roboto" panose="02000000000000000000" pitchFamily="2" charset="0"/>
                <a:ea typeface="Roboto" panose="02000000000000000000" pitchFamily="2" charset="0"/>
                <a:cs typeface="+mj-cs"/>
              </a:rPr>
              <a:t>In Indonesia, cities with fewer than 300,000 residents hold 68% of the cumulative potential. In Brazil and India, it’s 42%.</a:t>
            </a:r>
            <a:endParaRPr lang="en-US" sz="1600" dirty="0">
              <a:solidFill>
                <a:schemeClr val="accent6"/>
              </a:solidFill>
              <a:latin typeface="Roboto" panose="02000000000000000000" pitchFamily="2" charset="0"/>
              <a:ea typeface="Roboto" panose="02000000000000000000" pitchFamily="2" charset="0"/>
              <a:cs typeface="+mj-cs"/>
            </a:endParaRPr>
          </a:p>
        </p:txBody>
      </p:sp>
      <p:sp>
        <p:nvSpPr>
          <p:cNvPr id="2" name="Rectangle 1">
            <a:extLst>
              <a:ext uri="{FF2B5EF4-FFF2-40B4-BE49-F238E27FC236}">
                <a16:creationId xmlns:a16="http://schemas.microsoft.com/office/drawing/2014/main" id="{74A9F943-094E-DB4B-905C-3D569B7BDC35}"/>
              </a:ext>
            </a:extLst>
          </p:cNvPr>
          <p:cNvSpPr/>
          <p:nvPr/>
        </p:nvSpPr>
        <p:spPr>
          <a:xfrm>
            <a:off x="3551570" y="1701813"/>
            <a:ext cx="5486922" cy="276999"/>
          </a:xfrm>
          <a:prstGeom prst="rect">
            <a:avLst/>
          </a:prstGeom>
        </p:spPr>
        <p:txBody>
          <a:bodyPr wrap="square">
            <a:spAutoFit/>
          </a:bodyPr>
          <a:lstStyle/>
          <a:p>
            <a:r>
              <a:rPr lang="en-US" sz="1200" b="1" dirty="0">
                <a:solidFill>
                  <a:schemeClr val="tx2"/>
                </a:solidFill>
                <a:latin typeface="Roboto" panose="02000000000000000000" pitchFamily="2" charset="0"/>
                <a:ea typeface="Roboto" panose="02000000000000000000" pitchFamily="2" charset="0"/>
              </a:rPr>
              <a:t>PROPORTION OF MITIGATION POTENTIAL IN CITIES IN 2050, BY COUNTRY </a:t>
            </a:r>
          </a:p>
        </p:txBody>
      </p:sp>
      <p:sp>
        <p:nvSpPr>
          <p:cNvPr id="8" name="Text Placeholder 4">
            <a:extLst>
              <a:ext uri="{FF2B5EF4-FFF2-40B4-BE49-F238E27FC236}">
                <a16:creationId xmlns:a16="http://schemas.microsoft.com/office/drawing/2014/main" id="{8CE8218F-21C9-A745-9398-55319744C520}"/>
              </a:ext>
            </a:extLst>
          </p:cNvPr>
          <p:cNvSpPr txBox="1">
            <a:spLocks/>
          </p:cNvSpPr>
          <p:nvPr/>
        </p:nvSpPr>
        <p:spPr>
          <a:xfrm>
            <a:off x="3657078" y="4489290"/>
            <a:ext cx="4272084" cy="280988"/>
          </a:xfrm>
          <a:prstGeom prst="rect">
            <a:avLst/>
          </a:prstGeom>
        </p:spPr>
        <p:txBody>
          <a:bodyPr/>
          <a:lst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800" i="1" dirty="0">
                <a:solidFill>
                  <a:schemeClr val="tx2"/>
                </a:solidFill>
              </a:rPr>
              <a:t>Source: Stockholm Environment Institute for the Coalition of Urban Transitions.</a:t>
            </a:r>
            <a:endParaRPr lang="en-GB" sz="800" i="1" dirty="0">
              <a:solidFill>
                <a:schemeClr val="tx2"/>
              </a:solidFill>
            </a:endParaRPr>
          </a:p>
        </p:txBody>
      </p:sp>
    </p:spTree>
    <p:extLst>
      <p:ext uri="{BB962C8B-B14F-4D97-AF65-F5344CB8AC3E}">
        <p14:creationId xmlns:p14="http://schemas.microsoft.com/office/powerpoint/2010/main" val="218077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EE540A30-C9A1-1C46-B46D-17386A5D8084}"/>
              </a:ext>
            </a:extLst>
          </p:cNvPr>
          <p:cNvSpPr txBox="1">
            <a:spLocks/>
          </p:cNvSpPr>
          <p:nvPr/>
        </p:nvSpPr>
        <p:spPr>
          <a:xfrm>
            <a:off x="2494499" y="473682"/>
            <a:ext cx="6447621" cy="808851"/>
          </a:xfrm>
          <a:prstGeom prst="rect">
            <a:avLst/>
          </a:prstGeom>
        </p:spPr>
        <p:txBody>
          <a:bodyPr>
            <a:normAutofit/>
          </a:bodyPr>
          <a:lst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1" dirty="0"/>
          </a:p>
        </p:txBody>
      </p:sp>
      <p:sp>
        <p:nvSpPr>
          <p:cNvPr id="4" name="Title 3">
            <a:extLst>
              <a:ext uri="{FF2B5EF4-FFF2-40B4-BE49-F238E27FC236}">
                <a16:creationId xmlns:a16="http://schemas.microsoft.com/office/drawing/2014/main" id="{FADE0361-9DC9-8343-AEB2-D402659127B8}"/>
              </a:ext>
            </a:extLst>
          </p:cNvPr>
          <p:cNvSpPr>
            <a:spLocks noGrp="1"/>
          </p:cNvSpPr>
          <p:nvPr>
            <p:ph type="title"/>
          </p:nvPr>
        </p:nvSpPr>
        <p:spPr/>
        <p:txBody>
          <a:bodyPr>
            <a:normAutofit fontScale="90000"/>
          </a:bodyPr>
          <a:lstStyle/>
          <a:p>
            <a:r>
              <a:rPr lang="en-US" sz="2800" dirty="0">
                <a:solidFill>
                  <a:schemeClr val="tx2"/>
                </a:solidFill>
              </a:rPr>
              <a:t>The investments required will yield benefits that exceed their costs by over US$12 trillion by mid-century </a:t>
            </a:r>
          </a:p>
        </p:txBody>
      </p:sp>
      <p:graphicFrame>
        <p:nvGraphicFramePr>
          <p:cNvPr id="11" name="Table 12">
            <a:extLst>
              <a:ext uri="{FF2B5EF4-FFF2-40B4-BE49-F238E27FC236}">
                <a16:creationId xmlns:a16="http://schemas.microsoft.com/office/drawing/2014/main" id="{949DA8A7-6D61-BC42-99B2-785BC022CED4}"/>
              </a:ext>
            </a:extLst>
          </p:cNvPr>
          <p:cNvGraphicFramePr>
            <a:graphicFrameLocks noGrp="1"/>
          </p:cNvGraphicFramePr>
          <p:nvPr>
            <p:extLst>
              <p:ext uri="{D42A27DB-BD31-4B8C-83A1-F6EECF244321}">
                <p14:modId xmlns:p14="http://schemas.microsoft.com/office/powerpoint/2010/main" val="1962332081"/>
              </p:ext>
            </p:extLst>
          </p:nvPr>
        </p:nvGraphicFramePr>
        <p:xfrm>
          <a:off x="1389074" y="1605975"/>
          <a:ext cx="6365852" cy="2664612"/>
        </p:xfrm>
        <a:graphic>
          <a:graphicData uri="http://schemas.openxmlformats.org/drawingml/2006/table">
            <a:tbl>
              <a:tblPr bandRow="1">
                <a:tableStyleId>{5202B0CA-FC54-4496-8BCA-5EF66A818D29}</a:tableStyleId>
              </a:tblPr>
              <a:tblGrid>
                <a:gridCol w="1746144">
                  <a:extLst>
                    <a:ext uri="{9D8B030D-6E8A-4147-A177-3AD203B41FA5}">
                      <a16:colId xmlns:a16="http://schemas.microsoft.com/office/drawing/2014/main" val="824747116"/>
                    </a:ext>
                  </a:extLst>
                </a:gridCol>
                <a:gridCol w="2308023">
                  <a:extLst>
                    <a:ext uri="{9D8B030D-6E8A-4147-A177-3AD203B41FA5}">
                      <a16:colId xmlns:a16="http://schemas.microsoft.com/office/drawing/2014/main" val="2292599745"/>
                    </a:ext>
                  </a:extLst>
                </a:gridCol>
                <a:gridCol w="2311685">
                  <a:extLst>
                    <a:ext uri="{9D8B030D-6E8A-4147-A177-3AD203B41FA5}">
                      <a16:colId xmlns:a16="http://schemas.microsoft.com/office/drawing/2014/main" val="2084901247"/>
                    </a:ext>
                  </a:extLst>
                </a:gridCol>
              </a:tblGrid>
              <a:tr h="357742">
                <a:tc>
                  <a:txBody>
                    <a:bodyPr/>
                    <a:lstStyle/>
                    <a:p>
                      <a:r>
                        <a:rPr lang="en-US" sz="1400" b="1" kern="1200" dirty="0">
                          <a:solidFill>
                            <a:schemeClr val="bg1"/>
                          </a:solidFill>
                        </a:rPr>
                        <a:t>Country </a:t>
                      </a:r>
                      <a:endParaRPr lang="en-US" sz="1400" b="1"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1" kern="1200" dirty="0">
                          <a:solidFill>
                            <a:schemeClr val="bg1"/>
                          </a:solidFill>
                        </a:rPr>
                        <a:t>Cumulative Incremental Investment to 2050</a:t>
                      </a:r>
                      <a:endParaRPr lang="en-US" sz="1400" b="1"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1" kern="1200" dirty="0">
                          <a:solidFill>
                            <a:schemeClr val="bg1"/>
                          </a:solidFill>
                        </a:rPr>
                        <a:t>Net Present Value of Investments to 2050 </a:t>
                      </a:r>
                      <a:endParaRPr lang="en-US" sz="1400" b="1"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extLst>
                  <a:ext uri="{0D108BD9-81ED-4DB2-BD59-A6C34878D82A}">
                    <a16:rowId xmlns:a16="http://schemas.microsoft.com/office/drawing/2014/main" val="3546731040"/>
                  </a:ext>
                </a:extLst>
              </a:tr>
              <a:tr h="357742">
                <a:tc>
                  <a:txBody>
                    <a:bodyPr/>
                    <a:lstStyle/>
                    <a:p>
                      <a:r>
                        <a:rPr lang="en-US" sz="1400" b="0" kern="1200" dirty="0">
                          <a:solidFill>
                            <a:schemeClr val="bg1"/>
                          </a:solidFill>
                        </a:rPr>
                        <a:t>China</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tc>
                  <a:txBody>
                    <a:bodyPr/>
                    <a:lstStyle/>
                    <a:p>
                      <a:r>
                        <a:rPr lang="en-US" sz="1400" b="0" kern="1200" dirty="0">
                          <a:solidFill>
                            <a:schemeClr val="bg1"/>
                          </a:solidFill>
                        </a:rPr>
                        <a:t>$5.5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tc>
                  <a:txBody>
                    <a:bodyPr/>
                    <a:lstStyle/>
                    <a:p>
                      <a:r>
                        <a:rPr lang="en-US" sz="1400" b="0" kern="1200" dirty="0">
                          <a:solidFill>
                            <a:schemeClr val="bg1"/>
                          </a:solidFill>
                        </a:rPr>
                        <a:t>$7.7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extLst>
                  <a:ext uri="{0D108BD9-81ED-4DB2-BD59-A6C34878D82A}">
                    <a16:rowId xmlns:a16="http://schemas.microsoft.com/office/drawing/2014/main" val="1997148925"/>
                  </a:ext>
                </a:extLst>
              </a:tr>
              <a:tr h="357742">
                <a:tc>
                  <a:txBody>
                    <a:bodyPr/>
                    <a:lstStyle/>
                    <a:p>
                      <a:r>
                        <a:rPr lang="en-US" sz="1400" b="0" kern="1200" dirty="0">
                          <a:solidFill>
                            <a:schemeClr val="bg1"/>
                          </a:solidFill>
                        </a:rPr>
                        <a:t>India</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0" kern="1200" dirty="0">
                          <a:solidFill>
                            <a:schemeClr val="bg1"/>
                          </a:solidFill>
                        </a:rPr>
                        <a:t>$3.6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0" kern="1200" dirty="0">
                          <a:solidFill>
                            <a:schemeClr val="bg1"/>
                          </a:solidFill>
                        </a:rPr>
                        <a:t>$1.6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extLst>
                  <a:ext uri="{0D108BD9-81ED-4DB2-BD59-A6C34878D82A}">
                    <a16:rowId xmlns:a16="http://schemas.microsoft.com/office/drawing/2014/main" val="1172827657"/>
                  </a:ext>
                </a:extLst>
              </a:tr>
              <a:tr h="357742">
                <a:tc>
                  <a:txBody>
                    <a:bodyPr/>
                    <a:lstStyle/>
                    <a:p>
                      <a:r>
                        <a:rPr lang="en-US" sz="1400" b="0" kern="1200" dirty="0">
                          <a:solidFill>
                            <a:schemeClr val="bg1"/>
                          </a:solidFill>
                        </a:rPr>
                        <a:t>Indonesia</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tc>
                  <a:txBody>
                    <a:bodyPr/>
                    <a:lstStyle/>
                    <a:p>
                      <a:r>
                        <a:rPr lang="en-US" sz="1400" b="0" kern="1200" dirty="0">
                          <a:solidFill>
                            <a:schemeClr val="bg1"/>
                          </a:solidFill>
                        </a:rPr>
                        <a:t>$1.0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tc>
                  <a:txBody>
                    <a:bodyPr/>
                    <a:lstStyle/>
                    <a:p>
                      <a:r>
                        <a:rPr lang="en-US" sz="1400" b="0" kern="1200" dirty="0">
                          <a:solidFill>
                            <a:schemeClr val="bg1"/>
                          </a:solidFill>
                        </a:rPr>
                        <a:t>$2.7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extLst>
                  <a:ext uri="{0D108BD9-81ED-4DB2-BD59-A6C34878D82A}">
                    <a16:rowId xmlns:a16="http://schemas.microsoft.com/office/drawing/2014/main" val="2325088603"/>
                  </a:ext>
                </a:extLst>
              </a:tr>
              <a:tr h="357742">
                <a:tc>
                  <a:txBody>
                    <a:bodyPr/>
                    <a:lstStyle/>
                    <a:p>
                      <a:r>
                        <a:rPr lang="en-US" sz="1400" b="0" kern="1200" dirty="0">
                          <a:solidFill>
                            <a:schemeClr val="bg1"/>
                          </a:solidFill>
                        </a:rPr>
                        <a:t>Brazil</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0" kern="1200" dirty="0">
                          <a:solidFill>
                            <a:schemeClr val="bg1"/>
                          </a:solidFill>
                        </a:rPr>
                        <a:t>$1.7 Trillion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0" kern="1200" dirty="0">
                          <a:solidFill>
                            <a:schemeClr val="bg1"/>
                          </a:solidFill>
                        </a:rPr>
                        <a:t>$370 Billion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extLst>
                  <a:ext uri="{0D108BD9-81ED-4DB2-BD59-A6C34878D82A}">
                    <a16:rowId xmlns:a16="http://schemas.microsoft.com/office/drawing/2014/main" val="527132796"/>
                  </a:ext>
                </a:extLst>
              </a:tr>
              <a:tr h="357742">
                <a:tc>
                  <a:txBody>
                    <a:bodyPr/>
                    <a:lstStyle/>
                    <a:p>
                      <a:r>
                        <a:rPr lang="en-US" sz="1400" b="0" kern="1200" dirty="0">
                          <a:solidFill>
                            <a:schemeClr val="bg1"/>
                          </a:solidFill>
                        </a:rPr>
                        <a:t>Mexico</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tc>
                  <a:txBody>
                    <a:bodyPr/>
                    <a:lstStyle/>
                    <a:p>
                      <a:r>
                        <a:rPr lang="en-US" sz="1400" b="0" kern="1200" dirty="0">
                          <a:solidFill>
                            <a:schemeClr val="bg1"/>
                          </a:solidFill>
                        </a:rPr>
                        <a:t>$960 Billion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tc>
                  <a:txBody>
                    <a:bodyPr/>
                    <a:lstStyle/>
                    <a:p>
                      <a:r>
                        <a:rPr lang="en-US" sz="1400" b="0" kern="1200" dirty="0">
                          <a:solidFill>
                            <a:schemeClr val="bg1"/>
                          </a:solidFill>
                        </a:rPr>
                        <a:t>$210 Billion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lumMod val="20000"/>
                        <a:lumOff val="80000"/>
                      </a:schemeClr>
                    </a:solidFill>
                  </a:tcPr>
                </a:tc>
                <a:extLst>
                  <a:ext uri="{0D108BD9-81ED-4DB2-BD59-A6C34878D82A}">
                    <a16:rowId xmlns:a16="http://schemas.microsoft.com/office/drawing/2014/main" val="3981415733"/>
                  </a:ext>
                </a:extLst>
              </a:tr>
              <a:tr h="357742">
                <a:tc>
                  <a:txBody>
                    <a:bodyPr/>
                    <a:lstStyle/>
                    <a:p>
                      <a:r>
                        <a:rPr lang="en-US" sz="1400" b="0" kern="1200" dirty="0">
                          <a:solidFill>
                            <a:schemeClr val="bg1"/>
                          </a:solidFill>
                        </a:rPr>
                        <a:t>South Africa</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0" kern="1200" dirty="0">
                          <a:solidFill>
                            <a:schemeClr val="bg1"/>
                          </a:solidFill>
                        </a:rPr>
                        <a:t>$270 Billion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tc>
                  <a:txBody>
                    <a:bodyPr/>
                    <a:lstStyle/>
                    <a:p>
                      <a:r>
                        <a:rPr lang="en-US" sz="1400" b="0" kern="1200" dirty="0">
                          <a:solidFill>
                            <a:schemeClr val="bg1"/>
                          </a:solidFill>
                        </a:rPr>
                        <a:t>$220 Billion</a:t>
                      </a:r>
                      <a:endParaRPr lang="en-US" sz="1400" b="0" kern="1200" dirty="0">
                        <a:solidFill>
                          <a:schemeClr val="bg1"/>
                        </a:solidFill>
                        <a:latin typeface="Roboto" panose="02000000000000000000" pitchFamily="2" charset="0"/>
                        <a:ea typeface="Roboto" panose="02000000000000000000" pitchFamily="2" charset="0"/>
                        <a:cs typeface="+mj-cs"/>
                      </a:endParaRPr>
                    </a:p>
                  </a:txBody>
                  <a:tcPr>
                    <a:solidFill>
                      <a:schemeClr val="tx2"/>
                    </a:solidFill>
                  </a:tcPr>
                </a:tc>
                <a:extLst>
                  <a:ext uri="{0D108BD9-81ED-4DB2-BD59-A6C34878D82A}">
                    <a16:rowId xmlns:a16="http://schemas.microsoft.com/office/drawing/2014/main" val="169393999"/>
                  </a:ext>
                </a:extLst>
              </a:tr>
            </a:tbl>
          </a:graphicData>
        </a:graphic>
      </p:graphicFrame>
      <p:sp>
        <p:nvSpPr>
          <p:cNvPr id="10" name="Text Placeholder 4">
            <a:extLst>
              <a:ext uri="{FF2B5EF4-FFF2-40B4-BE49-F238E27FC236}">
                <a16:creationId xmlns:a16="http://schemas.microsoft.com/office/drawing/2014/main" id="{45B40487-3457-5D43-8E60-5A2939C66968}"/>
              </a:ext>
            </a:extLst>
          </p:cNvPr>
          <p:cNvSpPr txBox="1">
            <a:spLocks/>
          </p:cNvSpPr>
          <p:nvPr/>
        </p:nvSpPr>
        <p:spPr>
          <a:xfrm>
            <a:off x="363869" y="4594029"/>
            <a:ext cx="3378213" cy="293460"/>
          </a:xfrm>
          <a:prstGeom prst="rect">
            <a:avLst/>
          </a:prstGeom>
        </p:spPr>
        <p:txBody>
          <a:bodyPr/>
          <a:lst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i="1" dirty="0">
                <a:solidFill>
                  <a:schemeClr val="tx2"/>
                </a:solidFill>
                <a:latin typeface="Noto Serif" panose="02020600060500020200" pitchFamily="18" charset="0"/>
                <a:ea typeface="Noto Serif" panose="02020600060500020200" pitchFamily="18" charset="0"/>
                <a:cs typeface="Noto Serif" panose="02020600060500020200" pitchFamily="18" charset="0"/>
              </a:rPr>
              <a:t>Source: Vivid Economics for the Coalition of Urban Transitions.</a:t>
            </a:r>
            <a:endParaRPr lang="en-GB" sz="800" i="1" dirty="0">
              <a:solidFill>
                <a:schemeClr val="tx2"/>
              </a:solidFill>
              <a:latin typeface="Noto Serif" panose="02020600060500020200" pitchFamily="18" charset="0"/>
              <a:ea typeface="Noto Serif" panose="02020600060500020200" pitchFamily="18" charset="0"/>
              <a:cs typeface="Noto Serif" panose="02020600060500020200" pitchFamily="18" charset="0"/>
            </a:endParaRPr>
          </a:p>
        </p:txBody>
      </p:sp>
    </p:spTree>
    <p:extLst>
      <p:ext uri="{BB962C8B-B14F-4D97-AF65-F5344CB8AC3E}">
        <p14:creationId xmlns:p14="http://schemas.microsoft.com/office/powerpoint/2010/main" val="1752574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EE540A30-C9A1-1C46-B46D-17386A5D8084}"/>
              </a:ext>
            </a:extLst>
          </p:cNvPr>
          <p:cNvSpPr txBox="1">
            <a:spLocks/>
          </p:cNvSpPr>
          <p:nvPr/>
        </p:nvSpPr>
        <p:spPr>
          <a:xfrm>
            <a:off x="2494499" y="473682"/>
            <a:ext cx="6447621" cy="808851"/>
          </a:xfrm>
          <a:prstGeom prst="rect">
            <a:avLst/>
          </a:prstGeom>
        </p:spPr>
        <p:txBody>
          <a:bodyPr>
            <a:normAutofit/>
          </a:bodyPr>
          <a:lst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1" dirty="0"/>
          </a:p>
        </p:txBody>
      </p:sp>
      <p:sp>
        <p:nvSpPr>
          <p:cNvPr id="8" name="TextBox 7">
            <a:extLst>
              <a:ext uri="{FF2B5EF4-FFF2-40B4-BE49-F238E27FC236}">
                <a16:creationId xmlns:a16="http://schemas.microsoft.com/office/drawing/2014/main" id="{5B50D49E-90DC-9741-AA7B-4C63F46F3FF5}"/>
              </a:ext>
            </a:extLst>
          </p:cNvPr>
          <p:cNvSpPr txBox="1"/>
          <p:nvPr/>
        </p:nvSpPr>
        <p:spPr>
          <a:xfrm>
            <a:off x="911700" y="1007538"/>
            <a:ext cx="7331559" cy="707886"/>
          </a:xfrm>
          <a:prstGeom prst="rect">
            <a:avLst/>
          </a:prstGeom>
          <a:noFill/>
        </p:spPr>
        <p:txBody>
          <a:bodyPr wrap="square" rtlCol="0">
            <a:spAutoFit/>
          </a:bodyPr>
          <a:lstStyle/>
          <a:p>
            <a:pPr lvl="0" algn="ctr"/>
            <a:r>
              <a:rPr lang="en-GB" sz="2000" dirty="0">
                <a:solidFill>
                  <a:schemeClr val="accent6"/>
                </a:solidFill>
                <a:latin typeface="Roboto" panose="02000000000000000000" pitchFamily="2" charset="0"/>
                <a:ea typeface="Roboto" panose="02000000000000000000" pitchFamily="2" charset="0"/>
                <a:cs typeface="+mj-cs"/>
              </a:rPr>
              <a:t>Across the six countries, these investments could potentially support millions of new jobs in 2030, which includes: </a:t>
            </a:r>
            <a:endParaRPr lang="en-US" sz="2000" dirty="0">
              <a:solidFill>
                <a:schemeClr val="accent6"/>
              </a:solidFill>
              <a:latin typeface="Roboto" panose="02000000000000000000" pitchFamily="2" charset="0"/>
              <a:ea typeface="Roboto" panose="02000000000000000000" pitchFamily="2" charset="0"/>
              <a:cs typeface="+mj-cs"/>
            </a:endParaRPr>
          </a:p>
        </p:txBody>
      </p:sp>
      <p:sp>
        <p:nvSpPr>
          <p:cNvPr id="4" name="Title 3">
            <a:extLst>
              <a:ext uri="{FF2B5EF4-FFF2-40B4-BE49-F238E27FC236}">
                <a16:creationId xmlns:a16="http://schemas.microsoft.com/office/drawing/2014/main" id="{FADE0361-9DC9-8343-AEB2-D402659127B8}"/>
              </a:ext>
            </a:extLst>
          </p:cNvPr>
          <p:cNvSpPr>
            <a:spLocks noGrp="1"/>
          </p:cNvSpPr>
          <p:nvPr>
            <p:ph type="title"/>
          </p:nvPr>
        </p:nvSpPr>
        <p:spPr/>
        <p:txBody>
          <a:bodyPr>
            <a:normAutofit/>
          </a:bodyPr>
          <a:lstStyle/>
          <a:p>
            <a:r>
              <a:rPr lang="en-GB" sz="2800" dirty="0">
                <a:solidFill>
                  <a:schemeClr val="tx2"/>
                </a:solidFill>
              </a:rPr>
              <a:t>Employment Benefits</a:t>
            </a:r>
            <a:endParaRPr lang="en-US" sz="2800" dirty="0">
              <a:solidFill>
                <a:schemeClr val="tx2"/>
              </a:solidFill>
            </a:endParaRPr>
          </a:p>
        </p:txBody>
      </p:sp>
      <p:sp>
        <p:nvSpPr>
          <p:cNvPr id="7" name="TextBox 6">
            <a:extLst>
              <a:ext uri="{FF2B5EF4-FFF2-40B4-BE49-F238E27FC236}">
                <a16:creationId xmlns:a16="http://schemas.microsoft.com/office/drawing/2014/main" id="{319F2D58-8E7E-944B-B01A-AA2B4091BDFE}"/>
              </a:ext>
            </a:extLst>
          </p:cNvPr>
          <p:cNvSpPr txBox="1"/>
          <p:nvPr/>
        </p:nvSpPr>
        <p:spPr>
          <a:xfrm>
            <a:off x="353792" y="4531697"/>
            <a:ext cx="3046027" cy="215444"/>
          </a:xfrm>
          <a:prstGeom prst="rect">
            <a:avLst/>
          </a:prstGeom>
          <a:noFill/>
        </p:spPr>
        <p:txBody>
          <a:bodyPr wrap="none" rtlCol="0">
            <a:spAutoFit/>
          </a:bodyPr>
          <a:lstStyle/>
          <a:p>
            <a:r>
              <a:rPr lang="en-US" sz="800" i="1" dirty="0">
                <a:solidFill>
                  <a:schemeClr val="tx2"/>
                </a:solidFill>
                <a:latin typeface="Noto Serif" panose="02020600060500020200" pitchFamily="18" charset="0"/>
                <a:ea typeface="Noto Serif" panose="02020600060500020200" pitchFamily="18" charset="0"/>
                <a:cs typeface="Noto Serif" panose="02020600060500020200" pitchFamily="18" charset="0"/>
              </a:rPr>
              <a:t>Source: Vivid Economics for Coalition for Urban Transitions</a:t>
            </a:r>
          </a:p>
        </p:txBody>
      </p:sp>
      <p:pic>
        <p:nvPicPr>
          <p:cNvPr id="10" name="Picture 9" descr="A picture containing company name&#10;&#10;Description automatically generated">
            <a:extLst>
              <a:ext uri="{FF2B5EF4-FFF2-40B4-BE49-F238E27FC236}">
                <a16:creationId xmlns:a16="http://schemas.microsoft.com/office/drawing/2014/main" id="{A4DD04C0-4398-954A-8141-CE23364CAB6E}"/>
              </a:ext>
            </a:extLst>
          </p:cNvPr>
          <p:cNvPicPr>
            <a:picLocks noChangeAspect="1"/>
          </p:cNvPicPr>
          <p:nvPr/>
        </p:nvPicPr>
        <p:blipFill rotWithShape="1">
          <a:blip r:embed="rId3"/>
          <a:srcRect t="18828" b="20768"/>
          <a:stretch/>
        </p:blipFill>
        <p:spPr>
          <a:xfrm>
            <a:off x="1262490" y="2299871"/>
            <a:ext cx="6692900" cy="1073975"/>
          </a:xfrm>
          <a:prstGeom prst="rect">
            <a:avLst/>
          </a:prstGeom>
        </p:spPr>
      </p:pic>
      <p:sp>
        <p:nvSpPr>
          <p:cNvPr id="12" name="TextBox 11">
            <a:extLst>
              <a:ext uri="{FF2B5EF4-FFF2-40B4-BE49-F238E27FC236}">
                <a16:creationId xmlns:a16="http://schemas.microsoft.com/office/drawing/2014/main" id="{EEDD175C-94CD-5342-B81C-D399EBC43145}"/>
              </a:ext>
            </a:extLst>
          </p:cNvPr>
          <p:cNvSpPr txBox="1"/>
          <p:nvPr/>
        </p:nvSpPr>
        <p:spPr>
          <a:xfrm>
            <a:off x="1372647" y="2093104"/>
            <a:ext cx="724394" cy="369332"/>
          </a:xfrm>
          <a:prstGeom prst="rect">
            <a:avLst/>
          </a:prstGeom>
          <a:noFill/>
        </p:spPr>
        <p:txBody>
          <a:bodyPr wrap="square" rtlCol="0">
            <a:spAutoFit/>
          </a:bodyPr>
          <a:lstStyle/>
          <a:p>
            <a:pPr algn="ctr"/>
            <a:r>
              <a:rPr lang="en-GB" b="1" dirty="0">
                <a:solidFill>
                  <a:schemeClr val="tx2"/>
                </a:solidFill>
                <a:latin typeface="Roboto Condensed" panose="02000000000000000000" pitchFamily="2" charset="0"/>
                <a:ea typeface="Roboto Condensed" panose="02000000000000000000" pitchFamily="2" charset="0"/>
                <a:cs typeface="+mj-cs"/>
              </a:rPr>
              <a:t>China</a:t>
            </a:r>
          </a:p>
        </p:txBody>
      </p:sp>
      <p:sp>
        <p:nvSpPr>
          <p:cNvPr id="13" name="TextBox 12">
            <a:extLst>
              <a:ext uri="{FF2B5EF4-FFF2-40B4-BE49-F238E27FC236}">
                <a16:creationId xmlns:a16="http://schemas.microsoft.com/office/drawing/2014/main" id="{72532A05-8180-B64B-8C9E-E4D3000FA3E3}"/>
              </a:ext>
            </a:extLst>
          </p:cNvPr>
          <p:cNvSpPr txBox="1"/>
          <p:nvPr/>
        </p:nvSpPr>
        <p:spPr>
          <a:xfrm>
            <a:off x="2515575" y="2093104"/>
            <a:ext cx="724394" cy="369332"/>
          </a:xfrm>
          <a:prstGeom prst="rect">
            <a:avLst/>
          </a:prstGeom>
          <a:noFill/>
        </p:spPr>
        <p:txBody>
          <a:bodyPr wrap="square" rtlCol="0">
            <a:spAutoFit/>
          </a:bodyPr>
          <a:lstStyle/>
          <a:p>
            <a:pPr algn="ctr"/>
            <a:r>
              <a:rPr lang="en-GB" b="1" dirty="0">
                <a:solidFill>
                  <a:schemeClr val="tx2"/>
                </a:solidFill>
                <a:latin typeface="Roboto Condensed" panose="02000000000000000000" pitchFamily="2" charset="0"/>
                <a:ea typeface="Roboto Condensed" panose="02000000000000000000" pitchFamily="2" charset="0"/>
                <a:cs typeface="+mj-cs"/>
              </a:rPr>
              <a:t>India</a:t>
            </a:r>
          </a:p>
        </p:txBody>
      </p:sp>
      <p:sp>
        <p:nvSpPr>
          <p:cNvPr id="14" name="TextBox 13">
            <a:extLst>
              <a:ext uri="{FF2B5EF4-FFF2-40B4-BE49-F238E27FC236}">
                <a16:creationId xmlns:a16="http://schemas.microsoft.com/office/drawing/2014/main" id="{0BC63272-5BDE-1946-82EC-10FE694A1930}"/>
              </a:ext>
            </a:extLst>
          </p:cNvPr>
          <p:cNvSpPr txBox="1"/>
          <p:nvPr/>
        </p:nvSpPr>
        <p:spPr>
          <a:xfrm>
            <a:off x="3480496" y="2093104"/>
            <a:ext cx="1086736" cy="369332"/>
          </a:xfrm>
          <a:prstGeom prst="rect">
            <a:avLst/>
          </a:prstGeom>
          <a:noFill/>
        </p:spPr>
        <p:txBody>
          <a:bodyPr wrap="square" rtlCol="0">
            <a:spAutoFit/>
          </a:bodyPr>
          <a:lstStyle/>
          <a:p>
            <a:pPr algn="ctr"/>
            <a:r>
              <a:rPr lang="en-GB" b="1" dirty="0">
                <a:solidFill>
                  <a:schemeClr val="tx2"/>
                </a:solidFill>
                <a:latin typeface="Roboto Condensed" panose="02000000000000000000" pitchFamily="2" charset="0"/>
                <a:ea typeface="Roboto Condensed" panose="02000000000000000000" pitchFamily="2" charset="0"/>
                <a:cs typeface="+mj-cs"/>
              </a:rPr>
              <a:t>Indonesia</a:t>
            </a:r>
          </a:p>
        </p:txBody>
      </p:sp>
      <p:sp>
        <p:nvSpPr>
          <p:cNvPr id="15" name="TextBox 14">
            <a:extLst>
              <a:ext uri="{FF2B5EF4-FFF2-40B4-BE49-F238E27FC236}">
                <a16:creationId xmlns:a16="http://schemas.microsoft.com/office/drawing/2014/main" id="{A769C096-3580-2747-BE54-24DC058B60F4}"/>
              </a:ext>
            </a:extLst>
          </p:cNvPr>
          <p:cNvSpPr txBox="1"/>
          <p:nvPr/>
        </p:nvSpPr>
        <p:spPr>
          <a:xfrm>
            <a:off x="4807759" y="2093104"/>
            <a:ext cx="724394" cy="369332"/>
          </a:xfrm>
          <a:prstGeom prst="rect">
            <a:avLst/>
          </a:prstGeom>
          <a:noFill/>
        </p:spPr>
        <p:txBody>
          <a:bodyPr wrap="square" rtlCol="0">
            <a:spAutoFit/>
          </a:bodyPr>
          <a:lstStyle/>
          <a:p>
            <a:pPr algn="ctr"/>
            <a:r>
              <a:rPr lang="en-GB" b="1" dirty="0">
                <a:solidFill>
                  <a:schemeClr val="tx2"/>
                </a:solidFill>
                <a:latin typeface="Roboto Condensed" panose="02000000000000000000" pitchFamily="2" charset="0"/>
                <a:ea typeface="Roboto Condensed" panose="02000000000000000000" pitchFamily="2" charset="0"/>
                <a:cs typeface="+mj-cs"/>
              </a:rPr>
              <a:t>Brazil</a:t>
            </a:r>
          </a:p>
        </p:txBody>
      </p:sp>
      <p:sp>
        <p:nvSpPr>
          <p:cNvPr id="16" name="TextBox 15">
            <a:extLst>
              <a:ext uri="{FF2B5EF4-FFF2-40B4-BE49-F238E27FC236}">
                <a16:creationId xmlns:a16="http://schemas.microsoft.com/office/drawing/2014/main" id="{49303ADF-7723-E344-AC6B-A6BEED87DD41}"/>
              </a:ext>
            </a:extLst>
          </p:cNvPr>
          <p:cNvSpPr txBox="1"/>
          <p:nvPr/>
        </p:nvSpPr>
        <p:spPr>
          <a:xfrm>
            <a:off x="5895853" y="2093104"/>
            <a:ext cx="890429" cy="369332"/>
          </a:xfrm>
          <a:prstGeom prst="rect">
            <a:avLst/>
          </a:prstGeom>
          <a:noFill/>
        </p:spPr>
        <p:txBody>
          <a:bodyPr wrap="square" rtlCol="0">
            <a:spAutoFit/>
          </a:bodyPr>
          <a:lstStyle/>
          <a:p>
            <a:pPr algn="ctr"/>
            <a:r>
              <a:rPr lang="en-GB" b="1" dirty="0">
                <a:solidFill>
                  <a:schemeClr val="tx2"/>
                </a:solidFill>
                <a:latin typeface="Roboto Condensed" panose="02000000000000000000" pitchFamily="2" charset="0"/>
                <a:ea typeface="Roboto Condensed" panose="02000000000000000000" pitchFamily="2" charset="0"/>
                <a:cs typeface="+mj-cs"/>
              </a:rPr>
              <a:t>Mexico</a:t>
            </a:r>
          </a:p>
        </p:txBody>
      </p:sp>
      <p:sp>
        <p:nvSpPr>
          <p:cNvPr id="17" name="TextBox 16">
            <a:extLst>
              <a:ext uri="{FF2B5EF4-FFF2-40B4-BE49-F238E27FC236}">
                <a16:creationId xmlns:a16="http://schemas.microsoft.com/office/drawing/2014/main" id="{4EEFCBB0-73DC-FE4C-838E-504FD47E2FB7}"/>
              </a:ext>
            </a:extLst>
          </p:cNvPr>
          <p:cNvSpPr txBox="1"/>
          <p:nvPr/>
        </p:nvSpPr>
        <p:spPr>
          <a:xfrm>
            <a:off x="6810630" y="2093104"/>
            <a:ext cx="1432629" cy="369332"/>
          </a:xfrm>
          <a:prstGeom prst="rect">
            <a:avLst/>
          </a:prstGeom>
          <a:noFill/>
        </p:spPr>
        <p:txBody>
          <a:bodyPr wrap="square" rtlCol="0">
            <a:spAutoFit/>
          </a:bodyPr>
          <a:lstStyle/>
          <a:p>
            <a:pPr algn="ctr"/>
            <a:r>
              <a:rPr lang="en-GB" b="1" dirty="0">
                <a:solidFill>
                  <a:schemeClr val="tx2"/>
                </a:solidFill>
                <a:latin typeface="Roboto Condensed" panose="02000000000000000000" pitchFamily="2" charset="0"/>
                <a:ea typeface="Roboto Condensed" panose="02000000000000000000" pitchFamily="2" charset="0"/>
                <a:cs typeface="+mj-cs"/>
              </a:rPr>
              <a:t>South Africa</a:t>
            </a:r>
          </a:p>
        </p:txBody>
      </p:sp>
    </p:spTree>
    <p:extLst>
      <p:ext uri="{BB962C8B-B14F-4D97-AF65-F5344CB8AC3E}">
        <p14:creationId xmlns:p14="http://schemas.microsoft.com/office/powerpoint/2010/main" val="190338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2BBD-D4AA-49B8-A7AD-E3B843C0D2FE}"/>
              </a:ext>
            </a:extLst>
          </p:cNvPr>
          <p:cNvSpPr>
            <a:spLocks noGrp="1"/>
          </p:cNvSpPr>
          <p:nvPr>
            <p:ph type="title" idx="4294967295"/>
          </p:nvPr>
        </p:nvSpPr>
        <p:spPr>
          <a:xfrm>
            <a:off x="2479431" y="322378"/>
            <a:ext cx="4570413" cy="993775"/>
          </a:xfrm>
        </p:spPr>
        <p:txBody>
          <a:bodyPr>
            <a:normAutofit/>
          </a:bodyPr>
          <a:lstStyle/>
          <a:p>
            <a:r>
              <a:rPr lang="en-US" sz="3200" b="1" dirty="0"/>
              <a:t>The costs of inaction are staggering</a:t>
            </a:r>
          </a:p>
        </p:txBody>
      </p:sp>
      <p:sp>
        <p:nvSpPr>
          <p:cNvPr id="9" name="TextBox 8">
            <a:extLst>
              <a:ext uri="{FF2B5EF4-FFF2-40B4-BE49-F238E27FC236}">
                <a16:creationId xmlns:a16="http://schemas.microsoft.com/office/drawing/2014/main" id="{9B4FB991-F699-D942-A388-C087E01DD5D7}"/>
              </a:ext>
            </a:extLst>
          </p:cNvPr>
          <p:cNvSpPr txBox="1"/>
          <p:nvPr/>
        </p:nvSpPr>
        <p:spPr>
          <a:xfrm>
            <a:off x="2479431" y="1652406"/>
            <a:ext cx="5338568" cy="3139321"/>
          </a:xfrm>
          <a:prstGeom prst="rect">
            <a:avLst/>
          </a:prstGeom>
          <a:noFill/>
        </p:spPr>
        <p:txBody>
          <a:bodyPr wrap="square" rtlCol="0">
            <a:spAutoFit/>
          </a:bodyPr>
          <a:lstStyle/>
          <a:p>
            <a:r>
              <a:rPr lang="en-GB" dirty="0">
                <a:solidFill>
                  <a:schemeClr val="accent6"/>
                </a:solidFill>
                <a:latin typeface="Roboto" panose="02000000000000000000" pitchFamily="2" charset="0"/>
                <a:ea typeface="Roboto" panose="02000000000000000000" pitchFamily="2" charset="0"/>
              </a:rPr>
              <a:t>Many urban areas are plagued by </a:t>
            </a:r>
            <a:r>
              <a:rPr lang="en-GB" b="1" dirty="0">
                <a:solidFill>
                  <a:schemeClr val="bg2"/>
                </a:solidFill>
                <a:latin typeface="Roboto" panose="02000000000000000000" pitchFamily="2" charset="0"/>
                <a:ea typeface="Roboto" panose="02000000000000000000" pitchFamily="2" charset="0"/>
              </a:rPr>
              <a:t>increasing heat waves, extreme flooding, sea level rise, and more frequent natural disasters.</a:t>
            </a:r>
          </a:p>
          <a:p>
            <a:endParaRPr lang="en-GB" dirty="0">
              <a:solidFill>
                <a:schemeClr val="bg2"/>
              </a:solidFill>
              <a:latin typeface="Roboto" panose="02000000000000000000" pitchFamily="2" charset="0"/>
              <a:ea typeface="Roboto" panose="02000000000000000000" pitchFamily="2" charset="0"/>
            </a:endParaRPr>
          </a:p>
          <a:p>
            <a:r>
              <a:rPr lang="en-GB" dirty="0">
                <a:solidFill>
                  <a:schemeClr val="accent6"/>
                </a:solidFill>
                <a:latin typeface="Roboto" panose="02000000000000000000" pitchFamily="2" charset="0"/>
                <a:ea typeface="Roboto" panose="02000000000000000000" pitchFamily="2" charset="0"/>
              </a:rPr>
              <a:t>Vulnerable communities will be hit the hardest, making </a:t>
            </a:r>
            <a:r>
              <a:rPr lang="en-GB" b="1" dirty="0">
                <a:solidFill>
                  <a:schemeClr val="bg2"/>
                </a:solidFill>
                <a:latin typeface="Roboto" panose="02000000000000000000" pitchFamily="2" charset="0"/>
                <a:ea typeface="Roboto" panose="02000000000000000000" pitchFamily="2" charset="0"/>
              </a:rPr>
              <a:t>social resilience crucial to moving forward.</a:t>
            </a:r>
          </a:p>
          <a:p>
            <a:endParaRPr lang="en-US" dirty="0">
              <a:solidFill>
                <a:schemeClr val="bg2"/>
              </a:solidFill>
            </a:endParaRPr>
          </a:p>
          <a:p>
            <a:r>
              <a:rPr lang="en-US" dirty="0">
                <a:solidFill>
                  <a:schemeClr val="accent6"/>
                </a:solidFill>
                <a:latin typeface="Roboto" panose="02000000000000000000" pitchFamily="2" charset="0"/>
                <a:ea typeface="Roboto" panose="02000000000000000000" pitchFamily="2" charset="0"/>
              </a:rPr>
              <a:t>In China, sea-level rise and storm surges could</a:t>
            </a:r>
            <a:r>
              <a:rPr lang="en-US" dirty="0">
                <a:solidFill>
                  <a:schemeClr val="bg2"/>
                </a:solidFill>
                <a:latin typeface="Roboto" panose="02000000000000000000" pitchFamily="2" charset="0"/>
                <a:ea typeface="Roboto" panose="02000000000000000000" pitchFamily="2" charset="0"/>
              </a:rPr>
              <a:t> </a:t>
            </a:r>
            <a:r>
              <a:rPr lang="en-US" b="1" dirty="0">
                <a:solidFill>
                  <a:schemeClr val="bg2"/>
                </a:solidFill>
                <a:latin typeface="Roboto" panose="02000000000000000000" pitchFamily="2" charset="0"/>
                <a:ea typeface="Roboto" panose="02000000000000000000" pitchFamily="2" charset="0"/>
              </a:rPr>
              <a:t>cut the GDP of coastal regions by 11% by 2050</a:t>
            </a:r>
            <a:r>
              <a:rPr lang="en-US" dirty="0">
                <a:solidFill>
                  <a:schemeClr val="bg2"/>
                </a:solidFill>
                <a:latin typeface="Roboto" panose="02000000000000000000" pitchFamily="2" charset="0"/>
                <a:ea typeface="Roboto" panose="02000000000000000000" pitchFamily="2" charset="0"/>
              </a:rPr>
              <a:t> </a:t>
            </a:r>
            <a:r>
              <a:rPr lang="en-US" dirty="0">
                <a:solidFill>
                  <a:schemeClr val="accent6"/>
                </a:solidFill>
                <a:latin typeface="Roboto" panose="02000000000000000000" pitchFamily="2" charset="0"/>
                <a:ea typeface="Roboto" panose="02000000000000000000" pitchFamily="2" charset="0"/>
              </a:rPr>
              <a:t>– in some cities by as much as 20%.</a:t>
            </a:r>
          </a:p>
        </p:txBody>
      </p:sp>
      <p:sp>
        <p:nvSpPr>
          <p:cNvPr id="13" name="TextBox 12">
            <a:extLst>
              <a:ext uri="{FF2B5EF4-FFF2-40B4-BE49-F238E27FC236}">
                <a16:creationId xmlns:a16="http://schemas.microsoft.com/office/drawing/2014/main" id="{50CB3C6A-86E5-E74A-ABD5-90F852D334B7}"/>
              </a:ext>
            </a:extLst>
          </p:cNvPr>
          <p:cNvSpPr txBox="1"/>
          <p:nvPr/>
        </p:nvSpPr>
        <p:spPr>
          <a:xfrm>
            <a:off x="244428" y="1722197"/>
            <a:ext cx="1953649" cy="2677656"/>
          </a:xfrm>
          <a:prstGeom prst="rect">
            <a:avLst/>
          </a:prstGeom>
          <a:noFill/>
          <a:ln>
            <a:noFill/>
          </a:ln>
        </p:spPr>
        <p:txBody>
          <a:bodyPr wrap="square" rtlCol="0">
            <a:spAutoFit/>
          </a:bodyPr>
          <a:lstStyle/>
          <a:p>
            <a:pPr lvl="0" algn="ctr"/>
            <a:r>
              <a:rPr lang="en-GB" sz="2000" dirty="0">
                <a:solidFill>
                  <a:schemeClr val="tx2"/>
                </a:solidFill>
                <a:latin typeface="Roboto" panose="02000000000000000000" pitchFamily="2" charset="0"/>
                <a:ea typeface="Roboto" panose="02000000000000000000" pitchFamily="2" charset="0"/>
                <a:cs typeface="+mj-cs"/>
              </a:rPr>
              <a:t>Floods caused an estimated</a:t>
            </a:r>
          </a:p>
          <a:p>
            <a:pPr lvl="0" algn="ctr"/>
            <a:r>
              <a:rPr lang="en-GB" sz="2400" b="1" dirty="0">
                <a:solidFill>
                  <a:schemeClr val="tx2"/>
                </a:solidFill>
                <a:latin typeface="Roboto" panose="02000000000000000000" pitchFamily="2" charset="0"/>
                <a:ea typeface="Roboto" panose="02000000000000000000" pitchFamily="2" charset="0"/>
                <a:cs typeface="+mj-cs"/>
              </a:rPr>
              <a:t>US$79.5 billion </a:t>
            </a:r>
          </a:p>
          <a:p>
            <a:pPr lvl="0" algn="ctr"/>
            <a:r>
              <a:rPr lang="en-GB" sz="2000" dirty="0">
                <a:solidFill>
                  <a:schemeClr val="tx2"/>
                </a:solidFill>
                <a:latin typeface="Roboto" panose="02000000000000000000" pitchFamily="2" charset="0"/>
                <a:ea typeface="Roboto" panose="02000000000000000000" pitchFamily="2" charset="0"/>
                <a:cs typeface="+mj-cs"/>
              </a:rPr>
              <a:t>in damages across India between 1998 and 2017</a:t>
            </a:r>
            <a:endParaRPr lang="en-US" sz="2000" dirty="0">
              <a:solidFill>
                <a:schemeClr val="tx2"/>
              </a:solidFill>
              <a:latin typeface="Roboto" panose="02000000000000000000" pitchFamily="2" charset="0"/>
              <a:ea typeface="Roboto" panose="02000000000000000000" pitchFamily="2" charset="0"/>
              <a:cs typeface="+mj-cs"/>
            </a:endParaRPr>
          </a:p>
        </p:txBody>
      </p:sp>
      <p:sp>
        <p:nvSpPr>
          <p:cNvPr id="15" name="Striped Right Arrow 14">
            <a:extLst>
              <a:ext uri="{FF2B5EF4-FFF2-40B4-BE49-F238E27FC236}">
                <a16:creationId xmlns:a16="http://schemas.microsoft.com/office/drawing/2014/main" id="{95CF2A4C-EA06-4341-86BE-9E1605FFF883}"/>
              </a:ext>
            </a:extLst>
          </p:cNvPr>
          <p:cNvSpPr/>
          <p:nvPr/>
        </p:nvSpPr>
        <p:spPr>
          <a:xfrm rot="16200000">
            <a:off x="6425944" y="2253701"/>
            <a:ext cx="3865684" cy="1081573"/>
          </a:xfrm>
          <a:prstGeom prst="stripedRightArrow">
            <a:avLst>
              <a:gd name="adj1" fmla="val 50000"/>
              <a:gd name="adj2" fmla="val 53634"/>
            </a:avLst>
          </a:prstGeom>
          <a:gradFill flip="none" rotWithShape="1">
            <a:gsLst>
              <a:gs pos="34000">
                <a:srgbClr val="FCC68B"/>
              </a:gs>
              <a:gs pos="0">
                <a:schemeClr val="accent1">
                  <a:lumMod val="5000"/>
                  <a:lumOff val="95000"/>
                </a:schemeClr>
              </a:gs>
              <a:gs pos="68000">
                <a:schemeClr val="bg2"/>
              </a:gs>
              <a:gs pos="83000">
                <a:schemeClr val="bg2"/>
              </a:gs>
              <a:gs pos="100000">
                <a:schemeClr val="bg2"/>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4400" dirty="0"/>
              <a:t>$</a:t>
            </a:r>
            <a:endParaRPr lang="en-US" dirty="0"/>
          </a:p>
        </p:txBody>
      </p:sp>
    </p:spTree>
    <p:extLst>
      <p:ext uri="{BB962C8B-B14F-4D97-AF65-F5344CB8AC3E}">
        <p14:creationId xmlns:p14="http://schemas.microsoft.com/office/powerpoint/2010/main" val="253332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5FCF-3342-B046-8E1D-3A0C90E63B9C}"/>
              </a:ext>
            </a:extLst>
          </p:cNvPr>
          <p:cNvSpPr>
            <a:spLocks noGrp="1"/>
          </p:cNvSpPr>
          <p:nvPr>
            <p:ph type="title"/>
          </p:nvPr>
        </p:nvSpPr>
        <p:spPr>
          <a:xfrm>
            <a:off x="405000" y="405001"/>
            <a:ext cx="4806305" cy="994172"/>
          </a:xfrm>
        </p:spPr>
        <p:txBody>
          <a:bodyPr/>
          <a:lstStyle/>
          <a:p>
            <a:r>
              <a:rPr lang="en-US" sz="2200" dirty="0"/>
              <a:t>About the Coalition for Urban Transitions</a:t>
            </a:r>
          </a:p>
        </p:txBody>
      </p:sp>
      <p:sp>
        <p:nvSpPr>
          <p:cNvPr id="3" name="Content Placeholder 2">
            <a:extLst>
              <a:ext uri="{FF2B5EF4-FFF2-40B4-BE49-F238E27FC236}">
                <a16:creationId xmlns:a16="http://schemas.microsoft.com/office/drawing/2014/main" id="{428C2151-1105-4642-A267-E177D107455D}"/>
              </a:ext>
            </a:extLst>
          </p:cNvPr>
          <p:cNvSpPr>
            <a:spLocks noGrp="1"/>
          </p:cNvSpPr>
          <p:nvPr>
            <p:ph idx="1"/>
          </p:nvPr>
        </p:nvSpPr>
        <p:spPr>
          <a:xfrm>
            <a:off x="405001" y="1131216"/>
            <a:ext cx="4569956" cy="3607284"/>
          </a:xfrm>
        </p:spPr>
        <p:txBody>
          <a:bodyPr>
            <a:normAutofit/>
          </a:bodyPr>
          <a:lstStyle/>
          <a:p>
            <a:pPr marL="285750" lvl="0" indent="-285750">
              <a:lnSpc>
                <a:spcPct val="90000"/>
              </a:lnSpc>
              <a:buFont typeface="Arial" panose="020B0604020202020204" pitchFamily="34" charset="0"/>
              <a:buChar char="•"/>
            </a:pPr>
            <a:r>
              <a:rPr lang="en-US" dirty="0">
                <a:latin typeface="Roboto" panose="02000000000000000000" pitchFamily="2" charset="0"/>
              </a:rPr>
              <a:t>The</a:t>
            </a:r>
            <a:r>
              <a:rPr lang="en-US" b="1" dirty="0">
                <a:latin typeface="Roboto" panose="02000000000000000000" pitchFamily="2" charset="0"/>
              </a:rPr>
              <a:t> </a:t>
            </a:r>
            <a:r>
              <a:rPr lang="en-US" dirty="0">
                <a:latin typeface="Roboto" panose="02000000000000000000" pitchFamily="2" charset="0"/>
              </a:rPr>
              <a:t>Coalition</a:t>
            </a:r>
            <a:r>
              <a:rPr lang="en-US" b="1" dirty="0">
                <a:latin typeface="Roboto" panose="02000000000000000000" pitchFamily="2" charset="0"/>
              </a:rPr>
              <a:t> </a:t>
            </a:r>
            <a:r>
              <a:rPr lang="en-US" dirty="0">
                <a:latin typeface="Roboto" panose="02000000000000000000" pitchFamily="2" charset="0"/>
              </a:rPr>
              <a:t>is the leading global initiative supporting the efforts of national governments to transform cities in ways that accelerate economic development and encourage climate action</a:t>
            </a:r>
          </a:p>
          <a:p>
            <a:pPr marL="285750" indent="-285750">
              <a:lnSpc>
                <a:spcPct val="90000"/>
              </a:lnSpc>
              <a:buFont typeface="Arial" panose="020B0604020202020204" pitchFamily="34" charset="0"/>
              <a:buChar char="•"/>
            </a:pPr>
            <a:r>
              <a:rPr lang="en-US" dirty="0">
                <a:latin typeface="Roboto" panose="02000000000000000000" pitchFamily="2" charset="0"/>
              </a:rPr>
              <a:t>The Coalition equips national governments with the evidence-based research and policy tools necessary to make cities zero-carbon, resilient and inclusive</a:t>
            </a:r>
          </a:p>
          <a:p>
            <a:endParaRPr lang="en-US" dirty="0"/>
          </a:p>
        </p:txBody>
      </p:sp>
      <p:pic>
        <p:nvPicPr>
          <p:cNvPr id="10" name="Picture Placeholder 9">
            <a:extLst>
              <a:ext uri="{FF2B5EF4-FFF2-40B4-BE49-F238E27FC236}">
                <a16:creationId xmlns:a16="http://schemas.microsoft.com/office/drawing/2014/main" id="{D3C2DF74-8453-3E49-A5D8-BAE8CC83AB41}"/>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7118755B-40EA-524D-9384-B2ED1704A5E2}"/>
              </a:ext>
            </a:extLst>
          </p:cNvPr>
          <p:cNvSpPr>
            <a:spLocks noGrp="1"/>
          </p:cNvSpPr>
          <p:nvPr>
            <p:ph type="body" sz="quarter" idx="11"/>
          </p:nvPr>
        </p:nvSpPr>
        <p:spPr/>
        <p:txBody>
          <a:bodyPr/>
          <a:lstStyle/>
          <a:p>
            <a:r>
              <a:rPr lang="en-US" dirty="0"/>
              <a:t>Shutterstock</a:t>
            </a:r>
          </a:p>
        </p:txBody>
      </p:sp>
    </p:spTree>
    <p:extLst>
      <p:ext uri="{BB962C8B-B14F-4D97-AF65-F5344CB8AC3E}">
        <p14:creationId xmlns:p14="http://schemas.microsoft.com/office/powerpoint/2010/main" val="3097591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2BBD-D4AA-49B8-A7AD-E3B843C0D2FE}"/>
              </a:ext>
            </a:extLst>
          </p:cNvPr>
          <p:cNvSpPr>
            <a:spLocks noGrp="1"/>
          </p:cNvSpPr>
          <p:nvPr>
            <p:ph type="title" idx="4294967295"/>
          </p:nvPr>
        </p:nvSpPr>
        <p:spPr>
          <a:xfrm>
            <a:off x="2372810" y="314737"/>
            <a:ext cx="6771190" cy="995363"/>
          </a:xfrm>
        </p:spPr>
        <p:txBody>
          <a:bodyPr>
            <a:normAutofit/>
          </a:bodyPr>
          <a:lstStyle/>
          <a:p>
            <a:r>
              <a:rPr lang="en-US" b="1" dirty="0"/>
              <a:t>Sea level rise is an urban threat</a:t>
            </a:r>
          </a:p>
        </p:txBody>
      </p:sp>
      <p:sp>
        <p:nvSpPr>
          <p:cNvPr id="6" name="TextBox 5">
            <a:extLst>
              <a:ext uri="{FF2B5EF4-FFF2-40B4-BE49-F238E27FC236}">
                <a16:creationId xmlns:a16="http://schemas.microsoft.com/office/drawing/2014/main" id="{68818CA5-FD6A-2145-9F82-6DA3E3CC4C59}"/>
              </a:ext>
            </a:extLst>
          </p:cNvPr>
          <p:cNvSpPr txBox="1"/>
          <p:nvPr/>
        </p:nvSpPr>
        <p:spPr>
          <a:xfrm>
            <a:off x="0" y="1402434"/>
            <a:ext cx="2245489" cy="3323987"/>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chemeClr val="bg1"/>
                </a:solidFill>
                <a:latin typeface="Roboto" panose="02000000000000000000" pitchFamily="2" charset="0"/>
                <a:ea typeface="Roboto" panose="02000000000000000000" pitchFamily="2" charset="0"/>
                <a:cs typeface="+mj-cs"/>
              </a:rPr>
              <a:t>Over 10% of the world’s population - 820 million people -  live less than 10 </a:t>
            </a:r>
            <a:r>
              <a:rPr lang="en-US" sz="1400" dirty="0" err="1">
                <a:solidFill>
                  <a:schemeClr val="bg1"/>
                </a:solidFill>
                <a:latin typeface="Roboto" panose="02000000000000000000" pitchFamily="2" charset="0"/>
                <a:ea typeface="Roboto" panose="02000000000000000000" pitchFamily="2" charset="0"/>
                <a:cs typeface="+mj-cs"/>
              </a:rPr>
              <a:t>metres</a:t>
            </a:r>
            <a:r>
              <a:rPr lang="en-US" sz="1400" dirty="0">
                <a:solidFill>
                  <a:schemeClr val="bg1"/>
                </a:solidFill>
                <a:latin typeface="Roboto" panose="02000000000000000000" pitchFamily="2" charset="0"/>
                <a:ea typeface="Roboto" panose="02000000000000000000" pitchFamily="2" charset="0"/>
                <a:cs typeface="+mj-cs"/>
              </a:rPr>
              <a:t> above sea level </a:t>
            </a:r>
          </a:p>
          <a:p>
            <a:pPr marL="214313" indent="-214313">
              <a:buFont typeface="Arial" panose="020B0604020202020204" pitchFamily="34" charset="0"/>
              <a:buChar char="•"/>
            </a:pPr>
            <a:endParaRPr lang="en-US" sz="1400" dirty="0">
              <a:solidFill>
                <a:schemeClr val="bg1"/>
              </a:solidFill>
              <a:latin typeface="Roboto" panose="02000000000000000000" pitchFamily="2" charset="0"/>
              <a:ea typeface="Roboto" panose="02000000000000000000" pitchFamily="2" charset="0"/>
              <a:cs typeface="+mj-cs"/>
            </a:endParaRPr>
          </a:p>
          <a:p>
            <a:pPr marL="214313" indent="-214313">
              <a:buFont typeface="Arial" panose="020B0604020202020204" pitchFamily="34" charset="0"/>
              <a:buChar char="•"/>
            </a:pPr>
            <a:r>
              <a:rPr lang="en-US" sz="1400" dirty="0">
                <a:solidFill>
                  <a:schemeClr val="bg1"/>
                </a:solidFill>
                <a:latin typeface="Roboto" panose="02000000000000000000" pitchFamily="2" charset="0"/>
                <a:ea typeface="Roboto" panose="02000000000000000000" pitchFamily="2" charset="0"/>
                <a:cs typeface="+mj-cs"/>
              </a:rPr>
              <a:t>86% of these people – over 700 million - live in urban </a:t>
            </a:r>
            <a:r>
              <a:rPr lang="en-US" sz="1400" dirty="0" err="1">
                <a:solidFill>
                  <a:schemeClr val="bg1"/>
                </a:solidFill>
                <a:latin typeface="Roboto" panose="02000000000000000000" pitchFamily="2" charset="0"/>
                <a:ea typeface="Roboto" panose="02000000000000000000" pitchFamily="2" charset="0"/>
                <a:cs typeface="+mj-cs"/>
              </a:rPr>
              <a:t>centres</a:t>
            </a:r>
            <a:r>
              <a:rPr lang="en-US" sz="1400" dirty="0">
                <a:solidFill>
                  <a:schemeClr val="bg1"/>
                </a:solidFill>
                <a:latin typeface="Roboto" panose="02000000000000000000" pitchFamily="2" charset="0"/>
                <a:ea typeface="Roboto" panose="02000000000000000000" pitchFamily="2" charset="0"/>
                <a:cs typeface="+mj-cs"/>
              </a:rPr>
              <a:t> or quasi-urban clusters</a:t>
            </a:r>
          </a:p>
          <a:p>
            <a:pPr marL="214313" indent="-214313">
              <a:buFont typeface="Arial" panose="020B0604020202020204" pitchFamily="34" charset="0"/>
              <a:buChar char="•"/>
            </a:pPr>
            <a:endParaRPr lang="en-US" sz="1400" dirty="0">
              <a:solidFill>
                <a:schemeClr val="bg1"/>
              </a:solidFill>
              <a:latin typeface="Roboto" panose="02000000000000000000" pitchFamily="2" charset="0"/>
              <a:ea typeface="Roboto" panose="02000000000000000000" pitchFamily="2" charset="0"/>
              <a:cs typeface="+mj-cs"/>
            </a:endParaRPr>
          </a:p>
          <a:p>
            <a:pPr marL="214313" indent="-214313">
              <a:buFont typeface="Arial" panose="020B0604020202020204" pitchFamily="34" charset="0"/>
              <a:buChar char="•"/>
            </a:pPr>
            <a:r>
              <a:rPr lang="en-US" sz="1400" dirty="0">
                <a:solidFill>
                  <a:schemeClr val="bg1"/>
                </a:solidFill>
                <a:latin typeface="Roboto" panose="02000000000000000000" pitchFamily="2" charset="0"/>
                <a:ea typeface="Roboto" panose="02000000000000000000" pitchFamily="2" charset="0"/>
                <a:cs typeface="+mj-cs"/>
              </a:rPr>
              <a:t>Populations in cities less than 10 </a:t>
            </a:r>
            <a:r>
              <a:rPr lang="en-US" sz="1400" dirty="0" err="1">
                <a:solidFill>
                  <a:schemeClr val="bg1"/>
                </a:solidFill>
                <a:latin typeface="Roboto" panose="02000000000000000000" pitchFamily="2" charset="0"/>
                <a:ea typeface="Roboto" panose="02000000000000000000" pitchFamily="2" charset="0"/>
                <a:cs typeface="+mj-cs"/>
              </a:rPr>
              <a:t>metres</a:t>
            </a:r>
            <a:r>
              <a:rPr lang="en-US" sz="1400" dirty="0">
                <a:solidFill>
                  <a:schemeClr val="bg1"/>
                </a:solidFill>
                <a:latin typeface="Roboto" panose="02000000000000000000" pitchFamily="2" charset="0"/>
                <a:ea typeface="Roboto" panose="02000000000000000000" pitchFamily="2" charset="0"/>
                <a:cs typeface="+mj-cs"/>
              </a:rPr>
              <a:t> above sea level are growing most rapidly</a:t>
            </a:r>
          </a:p>
        </p:txBody>
      </p:sp>
      <p:pic>
        <p:nvPicPr>
          <p:cNvPr id="7" name="Picture 6" descr="Chart&#10;&#10;Description automatically generated">
            <a:extLst>
              <a:ext uri="{FF2B5EF4-FFF2-40B4-BE49-F238E27FC236}">
                <a16:creationId xmlns:a16="http://schemas.microsoft.com/office/drawing/2014/main" id="{AB630E7A-00E7-1340-ACAF-5E2BE3FD1A75}"/>
              </a:ext>
            </a:extLst>
          </p:cNvPr>
          <p:cNvPicPr>
            <a:picLocks noChangeAspect="1"/>
          </p:cNvPicPr>
          <p:nvPr/>
        </p:nvPicPr>
        <p:blipFill>
          <a:blip r:embed="rId3"/>
          <a:stretch>
            <a:fillRect/>
          </a:stretch>
        </p:blipFill>
        <p:spPr>
          <a:xfrm>
            <a:off x="2683013" y="1686477"/>
            <a:ext cx="5765800" cy="2755900"/>
          </a:xfrm>
          <a:prstGeom prst="rect">
            <a:avLst/>
          </a:prstGeom>
        </p:spPr>
      </p:pic>
      <p:sp>
        <p:nvSpPr>
          <p:cNvPr id="8" name="TextBox 7">
            <a:extLst>
              <a:ext uri="{FF2B5EF4-FFF2-40B4-BE49-F238E27FC236}">
                <a16:creationId xmlns:a16="http://schemas.microsoft.com/office/drawing/2014/main" id="{392E6AE8-1819-7847-A021-0A1EFD47CB4F}"/>
              </a:ext>
            </a:extLst>
          </p:cNvPr>
          <p:cNvSpPr txBox="1"/>
          <p:nvPr/>
        </p:nvSpPr>
        <p:spPr>
          <a:xfrm>
            <a:off x="2683013" y="928902"/>
            <a:ext cx="5765800" cy="523220"/>
          </a:xfrm>
          <a:prstGeom prst="rect">
            <a:avLst/>
          </a:prstGeom>
          <a:noFill/>
        </p:spPr>
        <p:txBody>
          <a:bodyPr wrap="square" rtlCol="0">
            <a:spAutoFit/>
          </a:bodyPr>
          <a:lstStyle/>
          <a:p>
            <a:pPr algn="ctr"/>
            <a:r>
              <a:rPr lang="en-GB" sz="1400" b="1" dirty="0">
                <a:solidFill>
                  <a:schemeClr val="tx2"/>
                </a:solidFill>
                <a:latin typeface="Roboto" panose="02000000000000000000" pitchFamily="2" charset="0"/>
                <a:ea typeface="Roboto" panose="02000000000000000000" pitchFamily="2" charset="0"/>
              </a:rPr>
              <a:t>SHARE OF INDONESIA’S POPULATION INSIDE AND OUTSIDE THE </a:t>
            </a:r>
            <a:br>
              <a:rPr lang="en-GB" sz="1400" b="1" dirty="0">
                <a:solidFill>
                  <a:schemeClr val="tx2"/>
                </a:solidFill>
                <a:latin typeface="Roboto" panose="02000000000000000000" pitchFamily="2" charset="0"/>
                <a:ea typeface="Roboto" panose="02000000000000000000" pitchFamily="2" charset="0"/>
              </a:rPr>
            </a:br>
            <a:r>
              <a:rPr lang="en-GB" sz="1400" b="1" dirty="0">
                <a:solidFill>
                  <a:schemeClr val="tx2"/>
                </a:solidFill>
                <a:latin typeface="Roboto" panose="02000000000000000000" pitchFamily="2" charset="0"/>
                <a:ea typeface="Roboto" panose="02000000000000000000" pitchFamily="2" charset="0"/>
              </a:rPr>
              <a:t>LOW-ELEVATION COASTAL ZONE BY SETTLEMENT TYPE, 2015</a:t>
            </a:r>
          </a:p>
        </p:txBody>
      </p:sp>
      <p:sp>
        <p:nvSpPr>
          <p:cNvPr id="9" name="TextBox 8">
            <a:extLst>
              <a:ext uri="{FF2B5EF4-FFF2-40B4-BE49-F238E27FC236}">
                <a16:creationId xmlns:a16="http://schemas.microsoft.com/office/drawing/2014/main" id="{E3138734-DD9A-6B4E-BD7A-475F80B8C762}"/>
              </a:ext>
            </a:extLst>
          </p:cNvPr>
          <p:cNvSpPr txBox="1"/>
          <p:nvPr/>
        </p:nvSpPr>
        <p:spPr>
          <a:xfrm>
            <a:off x="2576996" y="4726421"/>
            <a:ext cx="6414604" cy="338554"/>
          </a:xfrm>
          <a:prstGeom prst="rect">
            <a:avLst/>
          </a:prstGeom>
          <a:noFill/>
        </p:spPr>
        <p:txBody>
          <a:bodyPr wrap="square" rtlCol="0">
            <a:spAutoFit/>
          </a:bodyPr>
          <a:lstStyle/>
          <a:p>
            <a:pPr algn="ctr"/>
            <a:r>
              <a:rPr lang="en-GB" sz="800" i="1" dirty="0">
                <a:solidFill>
                  <a:schemeClr val="tx2"/>
                </a:solidFill>
                <a:latin typeface="Noto Serif" panose="02020600060500020200" pitchFamily="18" charset="0"/>
                <a:ea typeface="Noto Serif" panose="02020600060500020200" pitchFamily="18" charset="0"/>
                <a:cs typeface="Noto Serif" panose="02020600060500020200" pitchFamily="18" charset="0"/>
              </a:rPr>
              <a:t>Source: CUNY Institute for Demographic Research, Institute for Development Studies and </a:t>
            </a:r>
            <a:r>
              <a:rPr lang="en-GB" sz="800" i="1" dirty="0" err="1">
                <a:solidFill>
                  <a:schemeClr val="tx2"/>
                </a:solidFill>
                <a:latin typeface="Noto Serif" panose="02020600060500020200" pitchFamily="18" charset="0"/>
                <a:ea typeface="Noto Serif" panose="02020600060500020200" pitchFamily="18" charset="0"/>
                <a:cs typeface="Noto Serif" panose="02020600060500020200" pitchFamily="18" charset="0"/>
              </a:rPr>
              <a:t>Center</a:t>
            </a:r>
            <a:r>
              <a:rPr lang="en-GB" sz="800" i="1" dirty="0">
                <a:solidFill>
                  <a:schemeClr val="tx2"/>
                </a:solidFill>
                <a:latin typeface="Noto Serif" panose="02020600060500020200" pitchFamily="18" charset="0"/>
                <a:ea typeface="Noto Serif" panose="02020600060500020200" pitchFamily="18" charset="0"/>
                <a:cs typeface="Noto Serif" panose="02020600060500020200" pitchFamily="18" charset="0"/>
              </a:rPr>
              <a:t> for International Earth Science Information Network, Columbia University.</a:t>
            </a:r>
          </a:p>
        </p:txBody>
      </p:sp>
    </p:spTree>
    <p:extLst>
      <p:ext uri="{BB962C8B-B14F-4D97-AF65-F5344CB8AC3E}">
        <p14:creationId xmlns:p14="http://schemas.microsoft.com/office/powerpoint/2010/main" val="2365943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1BCA-61F0-7843-992C-6D0FF8E2BCE8}"/>
              </a:ext>
            </a:extLst>
          </p:cNvPr>
          <p:cNvSpPr>
            <a:spLocks noGrp="1"/>
          </p:cNvSpPr>
          <p:nvPr>
            <p:ph type="title"/>
          </p:nvPr>
        </p:nvSpPr>
        <p:spPr>
          <a:xfrm>
            <a:off x="498293" y="416796"/>
            <a:ext cx="4408007" cy="536208"/>
          </a:xfrm>
        </p:spPr>
        <p:txBody>
          <a:bodyPr/>
          <a:lstStyle/>
          <a:p>
            <a:r>
              <a:rPr lang="en-US" sz="2400" dirty="0"/>
              <a:t>Coastal development is coming at an enormous cost</a:t>
            </a:r>
          </a:p>
        </p:txBody>
      </p:sp>
      <p:sp>
        <p:nvSpPr>
          <p:cNvPr id="3" name="Content Placeholder 2">
            <a:extLst>
              <a:ext uri="{FF2B5EF4-FFF2-40B4-BE49-F238E27FC236}">
                <a16:creationId xmlns:a16="http://schemas.microsoft.com/office/drawing/2014/main" id="{BBD72820-0A52-E347-AA2D-75FCE8161C9C}"/>
              </a:ext>
            </a:extLst>
          </p:cNvPr>
          <p:cNvSpPr>
            <a:spLocks noGrp="1"/>
          </p:cNvSpPr>
          <p:nvPr>
            <p:ph idx="1"/>
          </p:nvPr>
        </p:nvSpPr>
        <p:spPr>
          <a:xfrm>
            <a:off x="498293" y="1354015"/>
            <a:ext cx="4249553" cy="3152327"/>
          </a:xfrm>
        </p:spPr>
        <p:txBody>
          <a:bodyPr/>
          <a:lstStyle/>
          <a:p>
            <a:r>
              <a:rPr lang="en-US" sz="1700" dirty="0">
                <a:solidFill>
                  <a:schemeClr val="accent6"/>
                </a:solidFill>
                <a:latin typeface="Roboto" panose="02000000000000000000" pitchFamily="2" charset="0"/>
              </a:rPr>
              <a:t>Large projects continue to be built in low-lying coastal areas.</a:t>
            </a:r>
          </a:p>
          <a:p>
            <a:r>
              <a:rPr lang="en-US" sz="1700" dirty="0">
                <a:solidFill>
                  <a:schemeClr val="accent6"/>
                </a:solidFill>
                <a:latin typeface="Roboto" panose="02000000000000000000" pitchFamily="2" charset="0"/>
              </a:rPr>
              <a:t>In 2017, Semarang announced a major expansion of the </a:t>
            </a:r>
            <a:r>
              <a:rPr lang="en-US" sz="1700" dirty="0" err="1">
                <a:solidFill>
                  <a:schemeClr val="accent6"/>
                </a:solidFill>
                <a:latin typeface="Roboto" panose="02000000000000000000" pitchFamily="2" charset="0"/>
              </a:rPr>
              <a:t>Tanjung</a:t>
            </a:r>
            <a:r>
              <a:rPr lang="en-US" sz="1700" dirty="0">
                <a:solidFill>
                  <a:schemeClr val="accent6"/>
                </a:solidFill>
                <a:latin typeface="Roboto" panose="02000000000000000000" pitchFamily="2" charset="0"/>
              </a:rPr>
              <a:t> </a:t>
            </a:r>
            <a:r>
              <a:rPr lang="en-US" sz="1700" dirty="0" err="1">
                <a:solidFill>
                  <a:schemeClr val="accent6"/>
                </a:solidFill>
                <a:latin typeface="Roboto" panose="02000000000000000000" pitchFamily="2" charset="0"/>
              </a:rPr>
              <a:t>Emas</a:t>
            </a:r>
            <a:r>
              <a:rPr lang="en-US" sz="1700" dirty="0">
                <a:solidFill>
                  <a:schemeClr val="accent6"/>
                </a:solidFill>
                <a:latin typeface="Roboto" panose="02000000000000000000" pitchFamily="2" charset="0"/>
              </a:rPr>
              <a:t> Port, </a:t>
            </a:r>
            <a:r>
              <a:rPr lang="en-US" sz="1700" b="1" dirty="0">
                <a:latin typeface="Roboto" panose="02000000000000000000" pitchFamily="2" charset="0"/>
              </a:rPr>
              <a:t>reclaiming more than 100 hectares</a:t>
            </a:r>
            <a:r>
              <a:rPr lang="en-US" sz="1700" dirty="0">
                <a:latin typeface="Roboto" panose="02000000000000000000" pitchFamily="2" charset="0"/>
              </a:rPr>
              <a:t> </a:t>
            </a:r>
            <a:r>
              <a:rPr lang="en-US" sz="1700" dirty="0">
                <a:solidFill>
                  <a:schemeClr val="accent6"/>
                </a:solidFill>
                <a:latin typeface="Roboto" panose="02000000000000000000" pitchFamily="2" charset="0"/>
              </a:rPr>
              <a:t>of coastal land for development.</a:t>
            </a:r>
          </a:p>
          <a:p>
            <a:r>
              <a:rPr lang="en-US" sz="1700" dirty="0">
                <a:solidFill>
                  <a:schemeClr val="accent6"/>
                </a:solidFill>
                <a:latin typeface="Roboto" panose="02000000000000000000" pitchFamily="2" charset="0"/>
              </a:rPr>
              <a:t>Governments risk spending public funds on </a:t>
            </a:r>
            <a:r>
              <a:rPr lang="en-US" sz="1700" b="1" dirty="0">
                <a:latin typeface="Roboto" panose="02000000000000000000" pitchFamily="2" charset="0"/>
              </a:rPr>
              <a:t>assets that may become stranded </a:t>
            </a:r>
            <a:r>
              <a:rPr lang="en-US" sz="1700" dirty="0">
                <a:solidFill>
                  <a:schemeClr val="accent6"/>
                </a:solidFill>
                <a:latin typeface="Roboto" panose="02000000000000000000" pitchFamily="2" charset="0"/>
              </a:rPr>
              <a:t>due to sea level rise, frequent floods, major changes in precipitation, or other climate hazards.</a:t>
            </a:r>
          </a:p>
        </p:txBody>
      </p:sp>
      <p:pic>
        <p:nvPicPr>
          <p:cNvPr id="7" name="Picture Placeholder 6" descr="A screenshot of a video game&#10;&#10;Description automatically generated with low confidence">
            <a:extLst>
              <a:ext uri="{FF2B5EF4-FFF2-40B4-BE49-F238E27FC236}">
                <a16:creationId xmlns:a16="http://schemas.microsoft.com/office/drawing/2014/main" id="{72B8D8BA-0087-A946-8213-9AE740E261FA}"/>
              </a:ext>
            </a:extLst>
          </p:cNvPr>
          <p:cNvPicPr>
            <a:picLocks noGrp="1" noChangeAspect="1"/>
          </p:cNvPicPr>
          <p:nvPr>
            <p:ph type="pic" sz="quarter" idx="10"/>
          </p:nvPr>
        </p:nvPicPr>
        <p:blipFill rotWithShape="1">
          <a:blip r:embed="rId2"/>
          <a:srcRect t="587" b="-1366"/>
          <a:stretch/>
        </p:blipFill>
        <p:spPr>
          <a:xfrm>
            <a:off x="5027290" y="281355"/>
            <a:ext cx="3812040" cy="4568231"/>
          </a:xfrm>
        </p:spPr>
      </p:pic>
      <p:sp>
        <p:nvSpPr>
          <p:cNvPr id="5" name="Text Placeholder 4">
            <a:extLst>
              <a:ext uri="{FF2B5EF4-FFF2-40B4-BE49-F238E27FC236}">
                <a16:creationId xmlns:a16="http://schemas.microsoft.com/office/drawing/2014/main" id="{2212E04E-C2FE-BE44-8C90-FBF59C83EF6B}"/>
              </a:ext>
            </a:extLst>
          </p:cNvPr>
          <p:cNvSpPr>
            <a:spLocks noGrp="1"/>
          </p:cNvSpPr>
          <p:nvPr>
            <p:ph type="body" sz="quarter" idx="11"/>
          </p:nvPr>
        </p:nvSpPr>
        <p:spPr>
          <a:xfrm>
            <a:off x="1751056" y="4506342"/>
            <a:ext cx="3223901" cy="253745"/>
          </a:xfrm>
        </p:spPr>
        <p:txBody>
          <a:bodyPr/>
          <a:lstStyle/>
          <a:p>
            <a:r>
              <a:rPr lang="en-US" sz="800" dirty="0">
                <a:solidFill>
                  <a:schemeClr val="tx2"/>
                </a:solidFill>
                <a:latin typeface="Noto Serif" panose="02020600060500020200" pitchFamily="18" charset="0"/>
                <a:ea typeface="Noto Serif" panose="02020600060500020200" pitchFamily="18" charset="0"/>
                <a:cs typeface="Noto Serif" panose="02020600060500020200" pitchFamily="18" charset="0"/>
              </a:rPr>
              <a:t>Source: Google Earth, Image© 2021 Maxar Technologies. Image © 2021 </a:t>
            </a:r>
            <a:r>
              <a:rPr lang="en-US" sz="800" dirty="0" err="1">
                <a:solidFill>
                  <a:schemeClr val="tx2"/>
                </a:solidFill>
                <a:latin typeface="Noto Serif" panose="02020600060500020200" pitchFamily="18" charset="0"/>
                <a:ea typeface="Noto Serif" panose="02020600060500020200" pitchFamily="18" charset="0"/>
                <a:cs typeface="Noto Serif" panose="02020600060500020200" pitchFamily="18" charset="0"/>
              </a:rPr>
              <a:t>TerraMetrics</a:t>
            </a:r>
            <a:r>
              <a:rPr lang="en-US" sz="800" dirty="0">
                <a:solidFill>
                  <a:schemeClr val="tx2"/>
                </a:solidFill>
                <a:latin typeface="Noto Serif" panose="02020600060500020200" pitchFamily="18" charset="0"/>
                <a:ea typeface="Noto Serif" panose="02020600060500020200" pitchFamily="18" charset="0"/>
                <a:cs typeface="Noto Serif" panose="02020600060500020200" pitchFamily="18" charset="0"/>
              </a:rPr>
              <a:t>. Data SIO, NOAA, U.S. Navy, NGA, GEBCO</a:t>
            </a:r>
          </a:p>
        </p:txBody>
      </p:sp>
    </p:spTree>
    <p:extLst>
      <p:ext uri="{BB962C8B-B14F-4D97-AF65-F5344CB8AC3E}">
        <p14:creationId xmlns:p14="http://schemas.microsoft.com/office/powerpoint/2010/main" val="3429818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n aerial view of Shenzhen, China showing the metropolitan buildings and the wetland sanctuary">
            <a:extLst>
              <a:ext uri="{FF2B5EF4-FFF2-40B4-BE49-F238E27FC236}">
                <a16:creationId xmlns:a16="http://schemas.microsoft.com/office/drawing/2014/main" id="{3E2F9D43-12E5-F64F-9355-8E69909215A8}"/>
              </a:ext>
            </a:extLst>
          </p:cNvPr>
          <p:cNvPicPr>
            <a:picLocks noGrp="1" noChangeAspect="1"/>
          </p:cNvPicPr>
          <p:nvPr>
            <p:ph type="pic" sz="quarter" idx="14"/>
          </p:nvPr>
        </p:nvPicPr>
        <p:blipFill>
          <a:blip r:embed="rId3"/>
          <a:srcRect t="7732" b="7732"/>
          <a:stretch>
            <a:fillRect/>
          </a:stretch>
        </p:blipFill>
        <p:spPr>
          <a:xfrm>
            <a:off x="0" y="0"/>
            <a:ext cx="9144000" cy="5143500"/>
          </a:xfrm>
        </p:spPr>
      </p:pic>
      <p:sp>
        <p:nvSpPr>
          <p:cNvPr id="6" name="Rectangle 5">
            <a:extLst>
              <a:ext uri="{FF2B5EF4-FFF2-40B4-BE49-F238E27FC236}">
                <a16:creationId xmlns:a16="http://schemas.microsoft.com/office/drawing/2014/main" id="{021EDF7A-BF25-954A-95E2-9F99B1AA54E8}"/>
              </a:ext>
            </a:extLst>
          </p:cNvPr>
          <p:cNvSpPr/>
          <p:nvPr/>
        </p:nvSpPr>
        <p:spPr>
          <a:xfrm>
            <a:off x="0" y="158250"/>
            <a:ext cx="8489576" cy="19484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643AF8-FED4-6146-9577-C95615EF61FB}"/>
              </a:ext>
            </a:extLst>
          </p:cNvPr>
          <p:cNvSpPr>
            <a:spLocks noGrp="1"/>
          </p:cNvSpPr>
          <p:nvPr>
            <p:ph type="title"/>
          </p:nvPr>
        </p:nvSpPr>
        <p:spPr>
          <a:xfrm>
            <a:off x="130968" y="292100"/>
            <a:ext cx="8358608" cy="1192143"/>
          </a:xfrm>
          <a:noFill/>
        </p:spPr>
        <p:txBody>
          <a:bodyPr anchor="t">
            <a:noAutofit/>
          </a:bodyPr>
          <a:lstStyle/>
          <a:p>
            <a:r>
              <a:rPr lang="en-US" sz="3000" dirty="0">
                <a:ln w="3175">
                  <a:noFill/>
                </a:ln>
              </a:rPr>
              <a:t>Many investments can enhance resilience and reduce emissions at the same time: Nature-based solutions will be key to protecting vulnerable communities while reducing GHG emissions</a:t>
            </a:r>
          </a:p>
        </p:txBody>
      </p:sp>
      <p:sp>
        <p:nvSpPr>
          <p:cNvPr id="3" name="Content Placeholder 2">
            <a:extLst>
              <a:ext uri="{FF2B5EF4-FFF2-40B4-BE49-F238E27FC236}">
                <a16:creationId xmlns:a16="http://schemas.microsoft.com/office/drawing/2014/main" id="{7A8A3A44-D166-3A45-AAB4-B182245A4BC5}"/>
              </a:ext>
            </a:extLst>
          </p:cNvPr>
          <p:cNvSpPr>
            <a:spLocks noGrp="1"/>
          </p:cNvSpPr>
          <p:nvPr>
            <p:ph type="body" sz="quarter" idx="12"/>
          </p:nvPr>
        </p:nvSpPr>
        <p:spPr>
          <a:xfrm>
            <a:off x="261938" y="3360190"/>
            <a:ext cx="4474818" cy="1491210"/>
          </a:xfrm>
          <a:solidFill>
            <a:schemeClr val="bg1"/>
          </a:solidFill>
        </p:spPr>
        <p:txBody>
          <a:bodyPr>
            <a:normAutofit/>
          </a:bodyPr>
          <a:lstStyle/>
          <a:p>
            <a:r>
              <a:rPr lang="en-US" sz="1200" b="1" dirty="0">
                <a:solidFill>
                  <a:schemeClr val="tx1"/>
                </a:solidFill>
                <a:latin typeface="Roboto" panose="02000000000000000000" pitchFamily="2" charset="0"/>
                <a:ea typeface="Roboto" panose="02000000000000000000" pitchFamily="2" charset="0"/>
                <a:cs typeface="Arial" panose="020B0604020202020204" pitchFamily="34" charset="0"/>
              </a:rPr>
              <a:t>Restoring and protecting mangroves near coastal cities </a:t>
            </a:r>
            <a:r>
              <a:rPr lang="en-US" sz="1200" dirty="0">
                <a:solidFill>
                  <a:schemeClr val="tx1"/>
                </a:solidFill>
                <a:latin typeface="Roboto" panose="02000000000000000000" pitchFamily="2" charset="0"/>
                <a:ea typeface="Roboto" panose="02000000000000000000" pitchFamily="2" charset="0"/>
                <a:cs typeface="Arial" panose="020B0604020202020204" pitchFamily="34" charset="0"/>
              </a:rPr>
              <a:t>would reduce those cities’ vulnerability to storms by providing natural buffers – and boost carbon storage, as mangroves are powerful carbon sinks.</a:t>
            </a:r>
          </a:p>
          <a:p>
            <a:r>
              <a:rPr lang="en-US" sz="1200" b="1" dirty="0">
                <a:solidFill>
                  <a:schemeClr val="tx1"/>
                </a:solidFill>
                <a:latin typeface="Roboto" panose="02000000000000000000" pitchFamily="2" charset="0"/>
                <a:ea typeface="Roboto" panose="02000000000000000000" pitchFamily="2" charset="0"/>
                <a:cs typeface="Arial" panose="020B0604020202020204" pitchFamily="34" charset="0"/>
              </a:rPr>
              <a:t>Restoring and protecting coastal peatlands </a:t>
            </a:r>
            <a:r>
              <a:rPr lang="en-US" sz="1200" dirty="0">
                <a:solidFill>
                  <a:schemeClr val="tx1"/>
                </a:solidFill>
                <a:latin typeface="Roboto" panose="02000000000000000000" pitchFamily="2" charset="0"/>
                <a:ea typeface="Roboto" panose="02000000000000000000" pitchFamily="2" charset="0"/>
                <a:cs typeface="Arial" panose="020B0604020202020204" pitchFamily="34" charset="0"/>
              </a:rPr>
              <a:t>would not only reduce land subsidence and flood risks, but also avoid large amounts of GHG emissions and air pollution from fires.</a:t>
            </a:r>
          </a:p>
        </p:txBody>
      </p:sp>
      <p:sp>
        <p:nvSpPr>
          <p:cNvPr id="20" name="TextBox 19">
            <a:extLst>
              <a:ext uri="{FF2B5EF4-FFF2-40B4-BE49-F238E27FC236}">
                <a16:creationId xmlns:a16="http://schemas.microsoft.com/office/drawing/2014/main" id="{DCDF305E-FB62-9740-AC04-6C0C4978D868}"/>
              </a:ext>
            </a:extLst>
          </p:cNvPr>
          <p:cNvSpPr txBox="1"/>
          <p:nvPr/>
        </p:nvSpPr>
        <p:spPr>
          <a:xfrm>
            <a:off x="6235700" y="4912668"/>
            <a:ext cx="2908300" cy="230832"/>
          </a:xfrm>
          <a:prstGeom prst="rect">
            <a:avLst/>
          </a:prstGeom>
          <a:solidFill>
            <a:schemeClr val="bg1"/>
          </a:solidFill>
          <a:ln>
            <a:noFill/>
          </a:ln>
        </p:spPr>
        <p:txBody>
          <a:bodyPr wrap="square" rtlCol="0">
            <a:spAutoFit/>
          </a:bodyPr>
          <a:lstStyle/>
          <a:p>
            <a:r>
              <a:rPr lang="en-US" sz="900" dirty="0">
                <a:latin typeface="Roboto" panose="02000000000000000000" pitchFamily="2" charset="0"/>
                <a:ea typeface="Roboto" panose="02000000000000000000" pitchFamily="2" charset="0"/>
                <a:cs typeface="Arial" panose="020B0604020202020204" pitchFamily="34" charset="0"/>
              </a:rPr>
              <a:t>Aerial view of Shenzhen, China. </a:t>
            </a:r>
            <a:r>
              <a:rPr lang="en-US" sz="900" i="1" dirty="0">
                <a:latin typeface="Roboto" panose="02000000000000000000" pitchFamily="2" charset="0"/>
                <a:ea typeface="Roboto" panose="02000000000000000000" pitchFamily="2" charset="0"/>
                <a:cs typeface="Arial" panose="020B0604020202020204" pitchFamily="34" charset="0"/>
              </a:rPr>
              <a:t>Source: Shutterstock</a:t>
            </a:r>
          </a:p>
        </p:txBody>
      </p:sp>
    </p:spTree>
    <p:extLst>
      <p:ext uri="{BB962C8B-B14F-4D97-AF65-F5344CB8AC3E}">
        <p14:creationId xmlns:p14="http://schemas.microsoft.com/office/powerpoint/2010/main" val="242170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2633-CDDB-456C-9657-3312FE9C4F4A}"/>
              </a:ext>
            </a:extLst>
          </p:cNvPr>
          <p:cNvSpPr>
            <a:spLocks noGrp="1"/>
          </p:cNvSpPr>
          <p:nvPr>
            <p:ph type="title"/>
          </p:nvPr>
        </p:nvSpPr>
        <p:spPr>
          <a:xfrm>
            <a:off x="0" y="109372"/>
            <a:ext cx="8722519" cy="1162564"/>
          </a:xfrm>
        </p:spPr>
        <p:txBody>
          <a:bodyPr/>
          <a:lstStyle/>
          <a:p>
            <a:br>
              <a:rPr lang="en-US" b="1" dirty="0"/>
            </a:br>
            <a:r>
              <a:rPr lang="en-US" b="1" dirty="0"/>
              <a:t>Compact urban growth enhances </a:t>
            </a:r>
            <a:r>
              <a:rPr lang="en-US" b="1" dirty="0">
                <a:solidFill>
                  <a:schemeClr val="accent3"/>
                </a:solidFill>
                <a:ea typeface="+mn-ea"/>
                <a:cs typeface="+mn-cs"/>
              </a:rPr>
              <a:t>resilience</a:t>
            </a:r>
            <a:r>
              <a:rPr lang="en-US" b="1" dirty="0"/>
              <a:t> and </a:t>
            </a:r>
            <a:r>
              <a:rPr lang="en-US" b="1" dirty="0">
                <a:solidFill>
                  <a:schemeClr val="accent2"/>
                </a:solidFill>
                <a:ea typeface="+mn-ea"/>
                <a:cs typeface="+mn-cs"/>
              </a:rPr>
              <a:t>food security, whilst reducing carbon footprints  </a:t>
            </a:r>
          </a:p>
        </p:txBody>
      </p:sp>
      <p:sp>
        <p:nvSpPr>
          <p:cNvPr id="5" name="TextBox 4">
            <a:extLst>
              <a:ext uri="{FF2B5EF4-FFF2-40B4-BE49-F238E27FC236}">
                <a16:creationId xmlns:a16="http://schemas.microsoft.com/office/drawing/2014/main" id="{6961F43A-886D-44E8-874D-1294E2A76E9D}"/>
              </a:ext>
            </a:extLst>
          </p:cNvPr>
          <p:cNvSpPr txBox="1"/>
          <p:nvPr/>
        </p:nvSpPr>
        <p:spPr>
          <a:xfrm>
            <a:off x="3902892" y="1271936"/>
            <a:ext cx="4574794" cy="1477328"/>
          </a:xfrm>
          <a:prstGeom prst="rect">
            <a:avLst/>
          </a:prstGeom>
          <a:noFill/>
        </p:spPr>
        <p:txBody>
          <a:bodyPr wrap="square" rtlCol="0">
            <a:spAutoFit/>
          </a:bodyPr>
          <a:lstStyle/>
          <a:p>
            <a:pPr marL="214313" indent="-214313">
              <a:buFont typeface="Arial" panose="020B0604020202020204" pitchFamily="34" charset="0"/>
              <a:buChar char="•"/>
            </a:pPr>
            <a:r>
              <a:rPr lang="en-US" dirty="0">
                <a:solidFill>
                  <a:schemeClr val="tx2"/>
                </a:solidFill>
                <a:latin typeface="GoodPro" panose="020B0504020101020102" charset="0"/>
              </a:rPr>
              <a:t>112,524km</a:t>
            </a:r>
            <a:r>
              <a:rPr lang="en-US" baseline="30000" dirty="0">
                <a:solidFill>
                  <a:schemeClr val="tx2"/>
                </a:solidFill>
                <a:latin typeface="GoodPro" panose="020B0504020101020102" charset="0"/>
              </a:rPr>
              <a:t>2 </a:t>
            </a:r>
            <a:r>
              <a:rPr lang="en-US" dirty="0">
                <a:solidFill>
                  <a:schemeClr val="tx2"/>
                </a:solidFill>
                <a:latin typeface="GoodPro" panose="020B0504020101020102" charset="0"/>
              </a:rPr>
              <a:t>of  land was converted to urban areas between 2000 and 2014 - twice the size of Sri Lanka</a:t>
            </a:r>
          </a:p>
          <a:p>
            <a:pPr marL="214313" indent="-214313">
              <a:buFont typeface="Arial" panose="020B0604020202020204" pitchFamily="34" charset="0"/>
              <a:buChar char="•"/>
            </a:pPr>
            <a:r>
              <a:rPr lang="en-US" dirty="0">
                <a:solidFill>
                  <a:schemeClr val="accent1"/>
                </a:solidFill>
                <a:latin typeface="GoodPro" panose="020B0504020101020102" charset="0"/>
              </a:rPr>
              <a:t>Over half was cultivated land</a:t>
            </a:r>
          </a:p>
          <a:p>
            <a:pPr marL="214313" indent="-214313">
              <a:buFont typeface="Arial" panose="020B0604020202020204" pitchFamily="34" charset="0"/>
              <a:buChar char="•"/>
            </a:pPr>
            <a:r>
              <a:rPr lang="en-US" dirty="0">
                <a:solidFill>
                  <a:schemeClr val="accent1"/>
                </a:solidFill>
                <a:latin typeface="GoodPro" panose="020B0504020101020102" charset="0"/>
              </a:rPr>
              <a:t>Over half was in Asia</a:t>
            </a:r>
          </a:p>
        </p:txBody>
      </p:sp>
      <p:sp>
        <p:nvSpPr>
          <p:cNvPr id="7" name="Rectangle 6">
            <a:extLst>
              <a:ext uri="{FF2B5EF4-FFF2-40B4-BE49-F238E27FC236}">
                <a16:creationId xmlns:a16="http://schemas.microsoft.com/office/drawing/2014/main" id="{3C2CD968-1E1F-42F8-BE7D-66ABF67A248F}"/>
              </a:ext>
            </a:extLst>
          </p:cNvPr>
          <p:cNvSpPr/>
          <p:nvPr/>
        </p:nvSpPr>
        <p:spPr>
          <a:xfrm>
            <a:off x="8558735" y="3361429"/>
            <a:ext cx="79508" cy="153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GoodPro" panose="020B0504020101020102" charset="0"/>
            </a:endParaRPr>
          </a:p>
        </p:txBody>
      </p:sp>
      <p:grpSp>
        <p:nvGrpSpPr>
          <p:cNvPr id="12" name="Group 11">
            <a:extLst>
              <a:ext uri="{FF2B5EF4-FFF2-40B4-BE49-F238E27FC236}">
                <a16:creationId xmlns:a16="http://schemas.microsoft.com/office/drawing/2014/main" id="{83B02B7A-9B7A-4108-A0BB-8F54BF52FD7C}"/>
              </a:ext>
            </a:extLst>
          </p:cNvPr>
          <p:cNvGrpSpPr/>
          <p:nvPr/>
        </p:nvGrpSpPr>
        <p:grpSpPr>
          <a:xfrm>
            <a:off x="274757" y="1028724"/>
            <a:ext cx="6129386" cy="4049203"/>
            <a:chOff x="912781" y="1438336"/>
            <a:chExt cx="7933492" cy="5250045"/>
          </a:xfrm>
        </p:grpSpPr>
        <p:sp>
          <p:nvSpPr>
            <p:cNvPr id="8" name="Rectangle 7">
              <a:extLst>
                <a:ext uri="{FF2B5EF4-FFF2-40B4-BE49-F238E27FC236}">
                  <a16:creationId xmlns:a16="http://schemas.microsoft.com/office/drawing/2014/main" id="{067150A6-72F1-4711-95F8-5F22D09C2289}"/>
                </a:ext>
              </a:extLst>
            </p:cNvPr>
            <p:cNvSpPr/>
            <p:nvPr/>
          </p:nvSpPr>
          <p:spPr>
            <a:xfrm>
              <a:off x="917947" y="6269377"/>
              <a:ext cx="7928326" cy="419004"/>
            </a:xfrm>
            <a:prstGeom prst="rect">
              <a:avLst/>
            </a:prstGeom>
          </p:spPr>
          <p:txBody>
            <a:bodyPr wrap="none">
              <a:spAutoFit/>
            </a:bodyPr>
            <a:lstStyle/>
            <a:p>
              <a:r>
                <a:rPr lang="en-US" sz="750" i="1" dirty="0">
                  <a:solidFill>
                    <a:schemeClr val="tx2"/>
                  </a:solidFill>
                  <a:latin typeface="GoodPro" panose="020B0504020101020102" charset="0"/>
                </a:rPr>
                <a:t>Source: Marron Institute of Urban Management, New York University, for the Coalition for Urban Transitions and the Food and Land Use Coalition, 2019</a:t>
              </a:r>
            </a:p>
            <a:p>
              <a:endParaRPr lang="en-US" sz="750" dirty="0">
                <a:solidFill>
                  <a:schemeClr val="tx2"/>
                </a:solidFill>
                <a:latin typeface="GoodPro" panose="020B0504020101020102" charset="0"/>
              </a:endParaRPr>
            </a:p>
          </p:txBody>
        </p:sp>
        <p:pic>
          <p:nvPicPr>
            <p:cNvPr id="3" name="Picture 2">
              <a:extLst>
                <a:ext uri="{FF2B5EF4-FFF2-40B4-BE49-F238E27FC236}">
                  <a16:creationId xmlns:a16="http://schemas.microsoft.com/office/drawing/2014/main" id="{A4DA75A1-853D-4D6A-83D9-BC8A9E422438}"/>
                </a:ext>
              </a:extLst>
            </p:cNvPr>
            <p:cNvPicPr>
              <a:picLocks noChangeAspect="1"/>
            </p:cNvPicPr>
            <p:nvPr/>
          </p:nvPicPr>
          <p:blipFill>
            <a:blip r:embed="rId3"/>
            <a:stretch>
              <a:fillRect/>
            </a:stretch>
          </p:blipFill>
          <p:spPr>
            <a:xfrm>
              <a:off x="912781" y="1438336"/>
              <a:ext cx="4548010" cy="4877223"/>
            </a:xfrm>
            <a:prstGeom prst="rect">
              <a:avLst/>
            </a:prstGeom>
          </p:spPr>
        </p:pic>
      </p:grpSp>
      <p:pic>
        <p:nvPicPr>
          <p:cNvPr id="10" name="Picture 9">
            <a:extLst>
              <a:ext uri="{FF2B5EF4-FFF2-40B4-BE49-F238E27FC236}">
                <a16:creationId xmlns:a16="http://schemas.microsoft.com/office/drawing/2014/main" id="{B9C62F2A-B30C-644C-AFA7-3756B2A3DE73}"/>
              </a:ext>
            </a:extLst>
          </p:cNvPr>
          <p:cNvPicPr>
            <a:picLocks noChangeAspect="1"/>
          </p:cNvPicPr>
          <p:nvPr/>
        </p:nvPicPr>
        <p:blipFill>
          <a:blip r:embed="rId4"/>
          <a:stretch>
            <a:fillRect/>
          </a:stretch>
        </p:blipFill>
        <p:spPr>
          <a:xfrm>
            <a:off x="3840784" y="3054689"/>
            <a:ext cx="4953592" cy="756052"/>
          </a:xfrm>
          <a:prstGeom prst="rect">
            <a:avLst/>
          </a:prstGeom>
        </p:spPr>
      </p:pic>
    </p:spTree>
    <p:extLst>
      <p:ext uri="{BB962C8B-B14F-4D97-AF65-F5344CB8AC3E}">
        <p14:creationId xmlns:p14="http://schemas.microsoft.com/office/powerpoint/2010/main" val="1482779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E494D-EC9F-9B48-9D73-00307F339AAD}"/>
              </a:ext>
            </a:extLst>
          </p:cNvPr>
          <p:cNvSpPr>
            <a:spLocks noGrp="1"/>
          </p:cNvSpPr>
          <p:nvPr>
            <p:ph type="title" idx="4294967295"/>
          </p:nvPr>
        </p:nvSpPr>
        <p:spPr>
          <a:xfrm>
            <a:off x="1617660" y="1877860"/>
            <a:ext cx="5908675" cy="1071563"/>
          </a:xfrm>
        </p:spPr>
        <p:txBody>
          <a:bodyPr anchor="ctr">
            <a:normAutofit/>
          </a:bodyPr>
          <a:lstStyle/>
          <a:p>
            <a:pPr algn="ctr"/>
            <a:r>
              <a:rPr lang="en-US" sz="3600" dirty="0">
                <a:solidFill>
                  <a:schemeClr val="bg1"/>
                </a:solidFill>
              </a:rPr>
              <a:t>Country Snapshots</a:t>
            </a:r>
            <a:endParaRPr lang="en-US" dirty="0">
              <a:solidFill>
                <a:schemeClr val="bg1"/>
              </a:solidFill>
            </a:endParaRPr>
          </a:p>
        </p:txBody>
      </p:sp>
    </p:spTree>
    <p:extLst>
      <p:ext uri="{BB962C8B-B14F-4D97-AF65-F5344CB8AC3E}">
        <p14:creationId xmlns:p14="http://schemas.microsoft.com/office/powerpoint/2010/main" val="22731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a:xfrm>
            <a:off x="623170" y="375971"/>
            <a:ext cx="7897660" cy="497086"/>
          </a:xfrm>
        </p:spPr>
        <p:txBody>
          <a:bodyPr>
            <a:normAutofit/>
          </a:bodyPr>
          <a:lstStyle/>
          <a:p>
            <a:r>
              <a:rPr lang="en-US" sz="3200" b="1" dirty="0">
                <a:solidFill>
                  <a:schemeClr val="accent1"/>
                </a:solidFill>
              </a:rPr>
              <a:t>Country Snapshots - China</a:t>
            </a:r>
          </a:p>
        </p:txBody>
      </p:sp>
      <p:sp>
        <p:nvSpPr>
          <p:cNvPr id="8" name="TextBox 7">
            <a:extLst>
              <a:ext uri="{FF2B5EF4-FFF2-40B4-BE49-F238E27FC236}">
                <a16:creationId xmlns:a16="http://schemas.microsoft.com/office/drawing/2014/main" id="{D0135AC6-CC6B-2D44-8B36-62E0AC106983}"/>
              </a:ext>
            </a:extLst>
          </p:cNvPr>
          <p:cNvSpPr txBox="1"/>
          <p:nvPr/>
        </p:nvSpPr>
        <p:spPr>
          <a:xfrm>
            <a:off x="292706" y="1191147"/>
            <a:ext cx="3910994" cy="3093154"/>
          </a:xfrm>
          <a:prstGeom prst="rect">
            <a:avLst/>
          </a:prstGeom>
          <a:noFill/>
        </p:spPr>
        <p:txBody>
          <a:bodyPr wrap="square" rtlCol="0">
            <a:spAutoFit/>
          </a:bodyPr>
          <a:lstStyle/>
          <a:p>
            <a:pPr>
              <a:spcBef>
                <a:spcPts val="480"/>
              </a:spcBef>
              <a:spcAft>
                <a:spcPts val="400"/>
              </a:spcAft>
            </a:pP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Cities are home to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three-fifths </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of the population and produce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90% of GDP</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a:t>
            </a:r>
            <a:endParaRPr lang="en-US" dirty="0">
              <a:latin typeface="Roboto Condensed" panose="02000000000000000000" pitchFamily="2" charset="0"/>
              <a:ea typeface="Roboto Condensed" panose="02000000000000000000" pitchFamily="2" charset="0"/>
              <a:cs typeface="+mj-cs"/>
            </a:endParaRPr>
          </a:p>
          <a:p>
            <a:pPr>
              <a:spcBef>
                <a:spcPts val="480"/>
              </a:spcBef>
              <a:spcAft>
                <a:spcPts val="400"/>
              </a:spcAft>
            </a:pP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However, they struggle with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congestion, air pollution and sprawl, </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with some cities already experiencing severe climate change impacts.</a:t>
            </a:r>
          </a:p>
          <a:p>
            <a:pPr>
              <a:spcBef>
                <a:spcPts val="480"/>
              </a:spcBef>
              <a:spcAft>
                <a:spcPts val="400"/>
              </a:spcAft>
            </a:pP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China is actively taking steps to build resilience through programmes such as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“Sponge Cities”.</a:t>
            </a:r>
          </a:p>
        </p:txBody>
      </p:sp>
      <p:sp>
        <p:nvSpPr>
          <p:cNvPr id="6" name="TextBox 5">
            <a:extLst>
              <a:ext uri="{FF2B5EF4-FFF2-40B4-BE49-F238E27FC236}">
                <a16:creationId xmlns:a16="http://schemas.microsoft.com/office/drawing/2014/main" id="{835A6515-82A3-6E41-848B-956B885A2B82}"/>
              </a:ext>
            </a:extLst>
          </p:cNvPr>
          <p:cNvSpPr txBox="1"/>
          <p:nvPr/>
        </p:nvSpPr>
        <p:spPr>
          <a:xfrm>
            <a:off x="4419972" y="1191147"/>
            <a:ext cx="4431322" cy="3724096"/>
          </a:xfrm>
          <a:prstGeom prst="rect">
            <a:avLst/>
          </a:prstGeom>
          <a:noFill/>
        </p:spPr>
        <p:txBody>
          <a:bodyPr wrap="square" rtlCol="0">
            <a:spAutoFit/>
          </a:bodyPr>
          <a:lstStyle/>
          <a:p>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Low-carbon measures in cities could support the equivalent of:</a:t>
            </a:r>
          </a:p>
          <a:p>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Would require </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cumulative investments</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 of US$5.5 trillion to 2050 and </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yield returns</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 with a net present value of US$7.7 </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based on cost savings alone.</a:t>
            </a:r>
          </a:p>
        </p:txBody>
      </p:sp>
      <p:graphicFrame>
        <p:nvGraphicFramePr>
          <p:cNvPr id="3" name="Table 3">
            <a:extLst>
              <a:ext uri="{FF2B5EF4-FFF2-40B4-BE49-F238E27FC236}">
                <a16:creationId xmlns:a16="http://schemas.microsoft.com/office/drawing/2014/main" id="{CF7FEAFA-60F7-224E-A560-16E503357D1C}"/>
              </a:ext>
            </a:extLst>
          </p:cNvPr>
          <p:cNvGraphicFramePr>
            <a:graphicFrameLocks noGrp="1"/>
          </p:cNvGraphicFramePr>
          <p:nvPr>
            <p:extLst>
              <p:ext uri="{D42A27DB-BD31-4B8C-83A1-F6EECF244321}">
                <p14:modId xmlns:p14="http://schemas.microsoft.com/office/powerpoint/2010/main" val="989439241"/>
              </p:ext>
            </p:extLst>
          </p:nvPr>
        </p:nvGraphicFramePr>
        <p:xfrm>
          <a:off x="4419972" y="1955729"/>
          <a:ext cx="4431322" cy="1548564"/>
        </p:xfrm>
        <a:graphic>
          <a:graphicData uri="http://schemas.openxmlformats.org/drawingml/2006/table">
            <a:tbl>
              <a:tblPr firstRow="1" bandRow="1">
                <a:tableStyleId>{5C22544A-7EE6-4342-B048-85BDC9FD1C3A}</a:tableStyleId>
              </a:tblPr>
              <a:tblGrid>
                <a:gridCol w="733712">
                  <a:extLst>
                    <a:ext uri="{9D8B030D-6E8A-4147-A177-3AD203B41FA5}">
                      <a16:colId xmlns:a16="http://schemas.microsoft.com/office/drawing/2014/main" val="3902729409"/>
                    </a:ext>
                  </a:extLst>
                </a:gridCol>
                <a:gridCol w="1410983">
                  <a:extLst>
                    <a:ext uri="{9D8B030D-6E8A-4147-A177-3AD203B41FA5}">
                      <a16:colId xmlns:a16="http://schemas.microsoft.com/office/drawing/2014/main" val="2697848305"/>
                    </a:ext>
                  </a:extLst>
                </a:gridCol>
                <a:gridCol w="2286627">
                  <a:extLst>
                    <a:ext uri="{9D8B030D-6E8A-4147-A177-3AD203B41FA5}">
                      <a16:colId xmlns:a16="http://schemas.microsoft.com/office/drawing/2014/main" val="784012399"/>
                    </a:ext>
                  </a:extLst>
                </a:gridCol>
              </a:tblGrid>
              <a:tr h="678986">
                <a:tc>
                  <a:txBody>
                    <a:bodyPr/>
                    <a:lstStyle/>
                    <a:p>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New Jobs</a:t>
                      </a:r>
                    </a:p>
                  </a:txBody>
                  <a:tcPr anchor="ctr">
                    <a:noFill/>
                  </a:tcPr>
                </a:tc>
                <a:tc>
                  <a:txBody>
                    <a:bodyPr/>
                    <a:lstStyle/>
                    <a:p>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Reduction in GHG Emissions</a:t>
                      </a:r>
                    </a:p>
                  </a:txBody>
                  <a:tcPr anchor="ctr">
                    <a:noFill/>
                  </a:tcPr>
                </a:tc>
                <a:extLst>
                  <a:ext uri="{0D108BD9-81ED-4DB2-BD59-A6C34878D82A}">
                    <a16:rowId xmlns:a16="http://schemas.microsoft.com/office/drawing/2014/main" val="2734361666"/>
                  </a:ext>
                </a:extLst>
              </a:tr>
              <a:tr h="434789">
                <a:tc>
                  <a:txBody>
                    <a:bodyPr/>
                    <a:lstStyle/>
                    <a:p>
                      <a:r>
                        <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rPr>
                        <a:t>2030</a:t>
                      </a:r>
                    </a:p>
                  </a:txBody>
                  <a:tcPr/>
                </a:tc>
                <a:tc>
                  <a:txBody>
                    <a:bodyPr/>
                    <a:lstStyle/>
                    <a:p>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15.2m</a:t>
                      </a:r>
                    </a:p>
                  </a:txBody>
                  <a:tcPr/>
                </a:tc>
                <a:tc>
                  <a:txBody>
                    <a:bodyPr/>
                    <a:lstStyle/>
                    <a:p>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48% (1,926 Mt CO2-e)</a:t>
                      </a:r>
                    </a:p>
                  </a:txBody>
                  <a:tcPr/>
                </a:tc>
                <a:extLst>
                  <a:ext uri="{0D108BD9-81ED-4DB2-BD59-A6C34878D82A}">
                    <a16:rowId xmlns:a16="http://schemas.microsoft.com/office/drawing/2014/main" val="444879659"/>
                  </a:ext>
                </a:extLst>
              </a:tr>
              <a:tr h="434789">
                <a:tc>
                  <a:txBody>
                    <a:bodyPr/>
                    <a:lstStyle/>
                    <a:p>
                      <a:r>
                        <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rPr>
                        <a:t>2050</a:t>
                      </a:r>
                    </a:p>
                  </a:txBody>
                  <a:tcPr/>
                </a:tc>
                <a:tc>
                  <a:txBody>
                    <a:bodyPr/>
                    <a:lstStyle/>
                    <a:p>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3.5m</a:t>
                      </a:r>
                    </a:p>
                  </a:txBody>
                  <a:tcPr/>
                </a:tc>
                <a:tc>
                  <a:txBody>
                    <a:bodyPr/>
                    <a:lstStyle/>
                    <a:p>
                      <a:r>
                        <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rPr>
                        <a:t>89% (3,372 Mt CO2-e)</a:t>
                      </a:r>
                    </a:p>
                  </a:txBody>
                  <a:tcPr/>
                </a:tc>
                <a:extLst>
                  <a:ext uri="{0D108BD9-81ED-4DB2-BD59-A6C34878D82A}">
                    <a16:rowId xmlns:a16="http://schemas.microsoft.com/office/drawing/2014/main" val="4274795939"/>
                  </a:ext>
                </a:extLst>
              </a:tr>
            </a:tbl>
          </a:graphicData>
        </a:graphic>
      </p:graphicFrame>
    </p:spTree>
    <p:extLst>
      <p:ext uri="{BB962C8B-B14F-4D97-AF65-F5344CB8AC3E}">
        <p14:creationId xmlns:p14="http://schemas.microsoft.com/office/powerpoint/2010/main" val="2201408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grass, outdoor, city&#10;&#10;Description automatically generated">
            <a:extLst>
              <a:ext uri="{FF2B5EF4-FFF2-40B4-BE49-F238E27FC236}">
                <a16:creationId xmlns:a16="http://schemas.microsoft.com/office/drawing/2014/main" id="{66FBEDFE-273E-AA40-BD5C-42FCC9FC38EF}"/>
              </a:ext>
            </a:extLst>
          </p:cNvPr>
          <p:cNvPicPr>
            <a:picLocks noChangeAspect="1"/>
          </p:cNvPicPr>
          <p:nvPr/>
        </p:nvPicPr>
        <p:blipFill rotWithShape="1">
          <a:blip r:embed="rId3"/>
          <a:srcRect l="-1" r="16408"/>
          <a:stretch/>
        </p:blipFill>
        <p:spPr>
          <a:xfrm>
            <a:off x="2660402" y="0"/>
            <a:ext cx="6483598" cy="5143500"/>
          </a:xfrm>
          <a:prstGeom prst="rect">
            <a:avLst/>
          </a:prstGeom>
        </p:spPr>
      </p:pic>
      <p:sp>
        <p:nvSpPr>
          <p:cNvPr id="6" name="Rectangle 5">
            <a:extLst>
              <a:ext uri="{FF2B5EF4-FFF2-40B4-BE49-F238E27FC236}">
                <a16:creationId xmlns:a16="http://schemas.microsoft.com/office/drawing/2014/main" id="{6D4B3D12-B05F-CD4C-AB10-7E97FC1620DD}"/>
              </a:ext>
            </a:extLst>
          </p:cNvPr>
          <p:cNvSpPr/>
          <p:nvPr/>
        </p:nvSpPr>
        <p:spPr>
          <a:xfrm>
            <a:off x="2660402" y="406212"/>
            <a:ext cx="1234704" cy="43310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11"/>
          </p:nvPr>
        </p:nvSpPr>
        <p:spPr>
          <a:xfrm>
            <a:off x="609464" y="1271588"/>
            <a:ext cx="3230563" cy="3442208"/>
          </a:xfrm>
        </p:spPr>
        <p:txBody>
          <a:bodyPr>
            <a:normAutofit fontScale="92500" lnSpcReduction="10000"/>
          </a:bodyPr>
          <a:lstStyle/>
          <a:p>
            <a:pPr marL="285750" indent="-285750">
              <a:buClr>
                <a:schemeClr val="bg1"/>
              </a:buClr>
              <a:buFont typeface="Arial" panose="020B0604020202020204" pitchFamily="34" charset="0"/>
              <a:buChar char="•"/>
            </a:pPr>
            <a:endParaRPr lang="en-US" sz="1400" b="1" dirty="0">
              <a:solidFill>
                <a:schemeClr val="bg1"/>
              </a:solidFill>
            </a:endParaRPr>
          </a:p>
          <a:p>
            <a:pPr>
              <a:buClr>
                <a:schemeClr val="bg1"/>
              </a:buClr>
            </a:pPr>
            <a:r>
              <a:rPr lang="en-US" sz="1400" b="1" dirty="0">
                <a:solidFill>
                  <a:schemeClr val="bg1"/>
                </a:solidFill>
              </a:rPr>
              <a:t>Recommendations </a:t>
            </a:r>
          </a:p>
          <a:p>
            <a:pPr marL="285750" indent="-285750">
              <a:buClr>
                <a:schemeClr val="bg1"/>
              </a:buClr>
              <a:buFont typeface="Arial" panose="020B0604020202020204" pitchFamily="34" charset="0"/>
              <a:buChar char="•"/>
            </a:pPr>
            <a:r>
              <a:rPr lang="en-US" sz="1400" b="1" dirty="0">
                <a:solidFill>
                  <a:schemeClr val="bg1"/>
                </a:solidFill>
              </a:rPr>
              <a:t>Putting sustainable cities at the heart </a:t>
            </a:r>
            <a:r>
              <a:rPr lang="en-US" sz="1400" dirty="0">
                <a:solidFill>
                  <a:schemeClr val="bg1"/>
                </a:solidFill>
              </a:rPr>
              <a:t>of the implementation of the14th Five-Year Plan annual investment plan and China’s updated Nationally Determined Contributions (NDCs)</a:t>
            </a:r>
          </a:p>
          <a:p>
            <a:pPr marL="285750" indent="-285750">
              <a:buClr>
                <a:schemeClr val="bg1"/>
              </a:buClr>
              <a:buFont typeface="Arial" panose="020B0604020202020204" pitchFamily="34" charset="0"/>
              <a:buChar char="•"/>
            </a:pPr>
            <a:r>
              <a:rPr lang="en-US" sz="1400" dirty="0" err="1">
                <a:solidFill>
                  <a:schemeClr val="bg1"/>
                </a:solidFill>
              </a:rPr>
              <a:t>Prioritising</a:t>
            </a:r>
            <a:r>
              <a:rPr lang="en-US" sz="1400" dirty="0">
                <a:solidFill>
                  <a:schemeClr val="bg1"/>
                </a:solidFill>
              </a:rPr>
              <a:t> </a:t>
            </a:r>
            <a:r>
              <a:rPr lang="en-US" sz="1400" b="1" dirty="0">
                <a:solidFill>
                  <a:schemeClr val="bg1"/>
                </a:solidFill>
              </a:rPr>
              <a:t>energy-efficient</a:t>
            </a:r>
            <a:r>
              <a:rPr lang="en-US" sz="1400" dirty="0">
                <a:solidFill>
                  <a:schemeClr val="bg1"/>
                </a:solidFill>
              </a:rPr>
              <a:t> </a:t>
            </a:r>
            <a:r>
              <a:rPr lang="en-US" sz="1400" b="1" dirty="0">
                <a:solidFill>
                  <a:schemeClr val="bg1"/>
                </a:solidFill>
              </a:rPr>
              <a:t>buildings</a:t>
            </a:r>
          </a:p>
          <a:p>
            <a:pPr marL="285750" indent="-285750">
              <a:buClr>
                <a:schemeClr val="bg1"/>
              </a:buClr>
              <a:buFont typeface="Arial" panose="020B0604020202020204" pitchFamily="34" charset="0"/>
              <a:buChar char="•"/>
            </a:pPr>
            <a:r>
              <a:rPr lang="en-US" sz="1400" b="1" dirty="0">
                <a:solidFill>
                  <a:schemeClr val="bg1"/>
                </a:solidFill>
              </a:rPr>
              <a:t>Supporting small and mid-sized cities </a:t>
            </a:r>
            <a:r>
              <a:rPr lang="en-US" sz="1400" dirty="0">
                <a:solidFill>
                  <a:schemeClr val="bg1"/>
                </a:solidFill>
              </a:rPr>
              <a:t>to become more sustainable and resilient</a:t>
            </a:r>
          </a:p>
          <a:p>
            <a:pPr marL="285750" indent="-285750">
              <a:buClr>
                <a:schemeClr val="bg1"/>
              </a:buClr>
              <a:buFont typeface="Arial" panose="020B0604020202020204" pitchFamily="34" charset="0"/>
              <a:buChar char="•"/>
            </a:pPr>
            <a:r>
              <a:rPr lang="en-US" sz="1400" b="1" dirty="0">
                <a:solidFill>
                  <a:schemeClr val="bg1"/>
                </a:solidFill>
              </a:rPr>
              <a:t>Incorporating climate objectives</a:t>
            </a:r>
            <a:r>
              <a:rPr lang="en-US" sz="1400" dirty="0">
                <a:solidFill>
                  <a:schemeClr val="bg1"/>
                </a:solidFill>
              </a:rPr>
              <a:t> in national urban design and regeneration strategies</a:t>
            </a:r>
          </a:p>
        </p:txBody>
      </p:sp>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a:xfrm>
            <a:off x="566737" y="549275"/>
            <a:ext cx="3458997" cy="1071562"/>
          </a:xfrm>
        </p:spPr>
        <p:txBody>
          <a:bodyPr>
            <a:normAutofit/>
          </a:bodyPr>
          <a:lstStyle/>
          <a:p>
            <a:pPr>
              <a:buClr>
                <a:schemeClr val="bg1"/>
              </a:buClr>
            </a:pPr>
            <a:r>
              <a:rPr lang="en-US" sz="2800" dirty="0">
                <a:solidFill>
                  <a:schemeClr val="bg1"/>
                </a:solidFill>
              </a:rPr>
              <a:t>Country Snapshots - China</a:t>
            </a:r>
            <a:endParaRPr lang="en-US" sz="3000" b="1" dirty="0">
              <a:solidFill>
                <a:schemeClr val="bg1"/>
              </a:solidFill>
            </a:endParaRPr>
          </a:p>
        </p:txBody>
      </p:sp>
    </p:spTree>
    <p:extLst>
      <p:ext uri="{BB962C8B-B14F-4D97-AF65-F5344CB8AC3E}">
        <p14:creationId xmlns:p14="http://schemas.microsoft.com/office/powerpoint/2010/main" val="397283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26A02-3AEC-40DA-BB2C-C94FBDDC8186}"/>
              </a:ext>
            </a:extLst>
          </p:cNvPr>
          <p:cNvSpPr>
            <a:spLocks noGrp="1"/>
          </p:cNvSpPr>
          <p:nvPr>
            <p:ph idx="4294967295"/>
          </p:nvPr>
        </p:nvSpPr>
        <p:spPr>
          <a:xfrm>
            <a:off x="349728" y="1015913"/>
            <a:ext cx="4135561" cy="3827462"/>
          </a:xfrm>
        </p:spPr>
        <p:txBody>
          <a:bodyPr>
            <a:noAutofit/>
          </a:bodyPr>
          <a:lstStyle/>
          <a:p>
            <a:r>
              <a:rPr lang="en-US" sz="1800" dirty="0"/>
              <a:t>India’s cities are already economic powerhouses, contributing </a:t>
            </a:r>
            <a:r>
              <a:rPr lang="en-US" sz="1800" b="1" dirty="0">
                <a:solidFill>
                  <a:schemeClr val="tx2"/>
                </a:solidFill>
              </a:rPr>
              <a:t>63% of GDP</a:t>
            </a:r>
            <a:r>
              <a:rPr lang="en-US" sz="1800" dirty="0"/>
              <a:t> in 2011 and a projected </a:t>
            </a:r>
            <a:r>
              <a:rPr lang="en-US" sz="1800" b="1" dirty="0">
                <a:solidFill>
                  <a:schemeClr val="tx2"/>
                </a:solidFill>
              </a:rPr>
              <a:t>75% by 2030.</a:t>
            </a:r>
            <a:endParaRPr lang="en-US" sz="1800" dirty="0"/>
          </a:p>
          <a:p>
            <a:r>
              <a:rPr lang="en-US" sz="1800" dirty="0"/>
              <a:t>Many cities struggle to provide </a:t>
            </a:r>
            <a:r>
              <a:rPr lang="en-US" sz="1800" b="1" dirty="0">
                <a:solidFill>
                  <a:schemeClr val="tx2"/>
                </a:solidFill>
              </a:rPr>
              <a:t>housing, services and jobs </a:t>
            </a:r>
            <a:r>
              <a:rPr lang="en-US" sz="1800" dirty="0"/>
              <a:t>for all their residents, resulting in exacerbated climate threats.</a:t>
            </a:r>
          </a:p>
          <a:p>
            <a:r>
              <a:rPr lang="en-US" sz="1800" dirty="0"/>
              <a:t>Key national </a:t>
            </a:r>
            <a:r>
              <a:rPr lang="en-US" sz="1800" dirty="0" err="1"/>
              <a:t>programmes</a:t>
            </a:r>
            <a:r>
              <a:rPr lang="en-US" sz="1800" dirty="0"/>
              <a:t>, like the </a:t>
            </a:r>
            <a:r>
              <a:rPr lang="en-US" sz="1800" b="1" dirty="0" err="1">
                <a:solidFill>
                  <a:schemeClr val="tx2"/>
                </a:solidFill>
              </a:rPr>
              <a:t>ClimateSmart</a:t>
            </a:r>
            <a:r>
              <a:rPr lang="en-US" sz="1800" b="1" dirty="0">
                <a:solidFill>
                  <a:schemeClr val="tx2"/>
                </a:solidFill>
              </a:rPr>
              <a:t> Cities Assessment Framework</a:t>
            </a:r>
            <a:r>
              <a:rPr lang="en-US" sz="1800" dirty="0"/>
              <a:t>, are actively working to make India’s cities more resilient, sustainable and inclusive.</a:t>
            </a:r>
          </a:p>
        </p:txBody>
      </p:sp>
      <p:sp>
        <p:nvSpPr>
          <p:cNvPr id="7" name="Title 1">
            <a:extLst>
              <a:ext uri="{FF2B5EF4-FFF2-40B4-BE49-F238E27FC236}">
                <a16:creationId xmlns:a16="http://schemas.microsoft.com/office/drawing/2014/main" id="{3B931B1B-A283-3E45-B9DE-97B37B2B3F96}"/>
              </a:ext>
            </a:extLst>
          </p:cNvPr>
          <p:cNvSpPr txBox="1">
            <a:spLocks/>
          </p:cNvSpPr>
          <p:nvPr/>
        </p:nvSpPr>
        <p:spPr>
          <a:xfrm>
            <a:off x="2216552" y="367235"/>
            <a:ext cx="4710896" cy="62678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pPr algn="ctr"/>
            <a:r>
              <a:rPr lang="en-US" dirty="0"/>
              <a:t>Country Snapshots- India</a:t>
            </a:r>
          </a:p>
        </p:txBody>
      </p:sp>
      <p:sp>
        <p:nvSpPr>
          <p:cNvPr id="5" name="TextBox 4">
            <a:extLst>
              <a:ext uri="{FF2B5EF4-FFF2-40B4-BE49-F238E27FC236}">
                <a16:creationId xmlns:a16="http://schemas.microsoft.com/office/drawing/2014/main" id="{A5FB2381-A56E-B441-A8FF-074F0C518E3A}"/>
              </a:ext>
            </a:extLst>
          </p:cNvPr>
          <p:cNvSpPr txBox="1"/>
          <p:nvPr/>
        </p:nvSpPr>
        <p:spPr>
          <a:xfrm>
            <a:off x="4485289" y="1133594"/>
            <a:ext cx="4431322" cy="3724096"/>
          </a:xfrm>
          <a:prstGeom prst="rect">
            <a:avLst/>
          </a:prstGeom>
          <a:noFill/>
        </p:spPr>
        <p:txBody>
          <a:bodyPr wrap="square" rtlCol="0">
            <a:spAutoFit/>
          </a:bodyPr>
          <a:lstStyle/>
          <a:p>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Low-carbon measures in cities could support the equivalent of:</a:t>
            </a:r>
          </a:p>
          <a:p>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Would require </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cumulative investments</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 of US$3.6 trillion to 2050 and </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yield returns</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 with a net present value of US$1.6 trillion </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based on cost savings alone.</a:t>
            </a:r>
          </a:p>
        </p:txBody>
      </p:sp>
      <p:graphicFrame>
        <p:nvGraphicFramePr>
          <p:cNvPr id="8" name="Table 3">
            <a:extLst>
              <a:ext uri="{FF2B5EF4-FFF2-40B4-BE49-F238E27FC236}">
                <a16:creationId xmlns:a16="http://schemas.microsoft.com/office/drawing/2014/main" id="{6DC0599A-7253-FD4F-AD52-8C07679AF754}"/>
              </a:ext>
            </a:extLst>
          </p:cNvPr>
          <p:cNvGraphicFramePr>
            <a:graphicFrameLocks noGrp="1"/>
          </p:cNvGraphicFramePr>
          <p:nvPr>
            <p:extLst>
              <p:ext uri="{D42A27DB-BD31-4B8C-83A1-F6EECF244321}">
                <p14:modId xmlns:p14="http://schemas.microsoft.com/office/powerpoint/2010/main" val="2914051776"/>
              </p:ext>
            </p:extLst>
          </p:nvPr>
        </p:nvGraphicFramePr>
        <p:xfrm>
          <a:off x="4485289" y="1797468"/>
          <a:ext cx="4308983" cy="1548564"/>
        </p:xfrm>
        <a:graphic>
          <a:graphicData uri="http://schemas.openxmlformats.org/drawingml/2006/table">
            <a:tbl>
              <a:tblPr firstRow="1" bandRow="1">
                <a:tableStyleId>{7DF18680-E054-41AD-8BC1-D1AEF772440D}</a:tableStyleId>
              </a:tblPr>
              <a:tblGrid>
                <a:gridCol w="713456">
                  <a:extLst>
                    <a:ext uri="{9D8B030D-6E8A-4147-A177-3AD203B41FA5}">
                      <a16:colId xmlns:a16="http://schemas.microsoft.com/office/drawing/2014/main" val="3902729409"/>
                    </a:ext>
                  </a:extLst>
                </a:gridCol>
                <a:gridCol w="1202056">
                  <a:extLst>
                    <a:ext uri="{9D8B030D-6E8A-4147-A177-3AD203B41FA5}">
                      <a16:colId xmlns:a16="http://schemas.microsoft.com/office/drawing/2014/main" val="2697848305"/>
                    </a:ext>
                  </a:extLst>
                </a:gridCol>
                <a:gridCol w="2393471">
                  <a:extLst>
                    <a:ext uri="{9D8B030D-6E8A-4147-A177-3AD203B41FA5}">
                      <a16:colId xmlns:a16="http://schemas.microsoft.com/office/drawing/2014/main" val="784012399"/>
                    </a:ext>
                  </a:extLst>
                </a:gridCol>
              </a:tblGrid>
              <a:tr h="678986">
                <a:tc>
                  <a:txBody>
                    <a:bodyPr/>
                    <a:lstStyle/>
                    <a:p>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New Jobs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Reduction in GHG Emissions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extLst>
                  <a:ext uri="{0D108BD9-81ED-4DB2-BD59-A6C34878D82A}">
                    <a16:rowId xmlns:a16="http://schemas.microsoft.com/office/drawing/2014/main" val="2734361666"/>
                  </a:ext>
                </a:extLst>
              </a:tr>
              <a:tr h="434789">
                <a:tc>
                  <a:txBody>
                    <a:bodyPr/>
                    <a:lstStyle/>
                    <a:p>
                      <a:r>
                        <a:rPr lang="en-US" sz="1600" b="1" kern="1200" dirty="0">
                          <a:solidFill>
                            <a:schemeClr val="tx2"/>
                          </a:solidFill>
                        </a:rPr>
                        <a:t>2030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8.2m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53% (640 Mt CO2-e)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44879659"/>
                  </a:ext>
                </a:extLst>
              </a:tr>
              <a:tr h="434789">
                <a:tc>
                  <a:txBody>
                    <a:bodyPr/>
                    <a:lstStyle/>
                    <a:p>
                      <a:r>
                        <a:rPr lang="en-US" sz="1600" b="1" kern="1200" dirty="0">
                          <a:solidFill>
                            <a:schemeClr val="tx2"/>
                          </a:solidFill>
                        </a:rPr>
                        <a:t>2050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3.0m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89% (1,784 Mt CO2-e)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274795939"/>
                  </a:ext>
                </a:extLst>
              </a:tr>
            </a:tbl>
          </a:graphicData>
        </a:graphic>
      </p:graphicFrame>
    </p:spTree>
    <p:extLst>
      <p:ext uri="{BB962C8B-B14F-4D97-AF65-F5344CB8AC3E}">
        <p14:creationId xmlns:p14="http://schemas.microsoft.com/office/powerpoint/2010/main" val="236431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1BCDD2-C990-4473-B654-7D224358C864}"/>
              </a:ext>
            </a:extLst>
          </p:cNvPr>
          <p:cNvSpPr/>
          <p:nvPr/>
        </p:nvSpPr>
        <p:spPr>
          <a:xfrm>
            <a:off x="454024" y="385763"/>
            <a:ext cx="3456952" cy="43719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a:xfrm>
            <a:off x="566738" y="549275"/>
            <a:ext cx="3344238" cy="497647"/>
          </a:xfrm>
        </p:spPr>
        <p:txBody>
          <a:bodyPr>
            <a:normAutofit fontScale="90000"/>
          </a:bodyPr>
          <a:lstStyle/>
          <a:p>
            <a:r>
              <a:rPr lang="en-US" sz="3200" dirty="0">
                <a:solidFill>
                  <a:schemeClr val="bg1"/>
                </a:solidFill>
              </a:rPr>
              <a:t>Country Snapshots- India</a:t>
            </a:r>
            <a:br>
              <a:rPr lang="en-US" sz="3200" dirty="0">
                <a:solidFill>
                  <a:schemeClr val="bg1"/>
                </a:solidFill>
              </a:rPr>
            </a:br>
            <a:endParaRPr lang="en-US" sz="3000" b="1" dirty="0">
              <a:solidFill>
                <a:schemeClr val="bg1"/>
              </a:solidFill>
            </a:endParaRPr>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11"/>
          </p:nvPr>
        </p:nvSpPr>
        <p:spPr>
          <a:xfrm>
            <a:off x="454024" y="1304098"/>
            <a:ext cx="3230563" cy="3547303"/>
          </a:xfrm>
        </p:spPr>
        <p:txBody>
          <a:bodyPr>
            <a:normAutofit/>
          </a:bodyPr>
          <a:lstStyle/>
          <a:p>
            <a:r>
              <a:rPr lang="en-US" b="1" dirty="0">
                <a:solidFill>
                  <a:schemeClr val="bg1"/>
                </a:solidFill>
              </a:rPr>
              <a:t>Recommendations</a:t>
            </a:r>
          </a:p>
          <a:p>
            <a:pPr marL="285750" indent="-285750">
              <a:buClr>
                <a:schemeClr val="bg1"/>
              </a:buClr>
              <a:buFont typeface="Arial" panose="020B0604020202020204" pitchFamily="34" charset="0"/>
              <a:buChar char="•"/>
            </a:pPr>
            <a:r>
              <a:rPr lang="en-US" b="1" dirty="0">
                <a:solidFill>
                  <a:schemeClr val="bg1"/>
                </a:solidFill>
              </a:rPr>
              <a:t>Aligning national infrastructure and urban development policies </a:t>
            </a:r>
            <a:r>
              <a:rPr lang="en-US" dirty="0">
                <a:solidFill>
                  <a:schemeClr val="bg1"/>
                </a:solidFill>
              </a:rPr>
              <a:t>programmes and investments with the vision of </a:t>
            </a:r>
            <a:r>
              <a:rPr lang="en-US" dirty="0" err="1">
                <a:solidFill>
                  <a:schemeClr val="bg1"/>
                </a:solidFill>
              </a:rPr>
              <a:t>ClimateSmart</a:t>
            </a:r>
            <a:r>
              <a:rPr lang="en-US" dirty="0">
                <a:solidFill>
                  <a:schemeClr val="bg1"/>
                </a:solidFill>
              </a:rPr>
              <a:t> Cities</a:t>
            </a:r>
          </a:p>
          <a:p>
            <a:pPr marL="285750" indent="-285750">
              <a:buClr>
                <a:schemeClr val="bg1"/>
              </a:buClr>
              <a:buFont typeface="Arial" panose="020B0604020202020204" pitchFamily="34" charset="0"/>
              <a:buChar char="•"/>
            </a:pPr>
            <a:r>
              <a:rPr lang="en-US" dirty="0">
                <a:solidFill>
                  <a:schemeClr val="bg1"/>
                </a:solidFill>
              </a:rPr>
              <a:t>Stepping up </a:t>
            </a:r>
            <a:r>
              <a:rPr lang="en-US" b="1" dirty="0">
                <a:solidFill>
                  <a:schemeClr val="bg1"/>
                </a:solidFill>
              </a:rPr>
              <a:t>investments in sustainable transport</a:t>
            </a:r>
          </a:p>
          <a:p>
            <a:pPr marL="285750" indent="-285750">
              <a:buClr>
                <a:schemeClr val="bg1"/>
              </a:buClr>
              <a:buFont typeface="Arial" panose="020B0604020202020204" pitchFamily="34" charset="0"/>
              <a:buChar char="•"/>
            </a:pPr>
            <a:r>
              <a:rPr lang="en-US" dirty="0">
                <a:solidFill>
                  <a:schemeClr val="bg1"/>
                </a:solidFill>
              </a:rPr>
              <a:t>Scaling up </a:t>
            </a:r>
            <a:r>
              <a:rPr lang="en-US" b="1" dirty="0">
                <a:solidFill>
                  <a:schemeClr val="bg1"/>
                </a:solidFill>
              </a:rPr>
              <a:t>urban energy efficiency and clean energy initiatives.</a:t>
            </a:r>
          </a:p>
        </p:txBody>
      </p:sp>
    </p:spTree>
    <p:extLst>
      <p:ext uri="{BB962C8B-B14F-4D97-AF65-F5344CB8AC3E}">
        <p14:creationId xmlns:p14="http://schemas.microsoft.com/office/powerpoint/2010/main" val="884889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26A02-3AEC-40DA-BB2C-C94FBDDC8186}"/>
              </a:ext>
            </a:extLst>
          </p:cNvPr>
          <p:cNvSpPr>
            <a:spLocks noGrp="1"/>
          </p:cNvSpPr>
          <p:nvPr>
            <p:ph type="body" sz="quarter" idx="4294967295"/>
          </p:nvPr>
        </p:nvSpPr>
        <p:spPr>
          <a:xfrm>
            <a:off x="341058" y="1106958"/>
            <a:ext cx="4475163" cy="3566065"/>
          </a:xfrm>
        </p:spPr>
        <p:txBody>
          <a:bodyPr>
            <a:noAutofit/>
          </a:bodyPr>
          <a:lstStyle/>
          <a:p>
            <a:r>
              <a:rPr lang="en-US" sz="1800" dirty="0"/>
              <a:t>Indonesian cities are rapidly </a:t>
            </a:r>
            <a:r>
              <a:rPr lang="en-US" sz="1800" dirty="0" err="1"/>
              <a:t>urbanising</a:t>
            </a:r>
            <a:r>
              <a:rPr lang="en-US" sz="1800" dirty="0"/>
              <a:t>, with </a:t>
            </a:r>
            <a:r>
              <a:rPr lang="en-US" sz="1800" b="1" dirty="0">
                <a:solidFill>
                  <a:schemeClr val="bg2"/>
                </a:solidFill>
              </a:rPr>
              <a:t>55% of its population </a:t>
            </a:r>
            <a:r>
              <a:rPr lang="en-US" sz="1800" dirty="0"/>
              <a:t>in cities in 2018, and a projected </a:t>
            </a:r>
            <a:r>
              <a:rPr lang="en-US" sz="1800" b="1" dirty="0">
                <a:solidFill>
                  <a:schemeClr val="bg2"/>
                </a:solidFill>
              </a:rPr>
              <a:t>75% by 2050.</a:t>
            </a:r>
          </a:p>
          <a:p>
            <a:r>
              <a:rPr lang="en-US" sz="1800" dirty="0"/>
              <a:t>Many cities lack basic services such as </a:t>
            </a:r>
            <a:r>
              <a:rPr lang="en-US" sz="1800" b="1" dirty="0">
                <a:solidFill>
                  <a:schemeClr val="bg2"/>
                </a:solidFill>
              </a:rPr>
              <a:t>piped water, modern sanitation</a:t>
            </a:r>
            <a:r>
              <a:rPr lang="en-US" sz="1800" dirty="0">
                <a:solidFill>
                  <a:schemeClr val="bg2"/>
                </a:solidFill>
              </a:rPr>
              <a:t>, </a:t>
            </a:r>
            <a:r>
              <a:rPr lang="en-US" sz="1800" dirty="0"/>
              <a:t>and suffer from severe </a:t>
            </a:r>
            <a:r>
              <a:rPr lang="en-US" sz="1800" b="1" dirty="0">
                <a:solidFill>
                  <a:schemeClr val="bg2"/>
                </a:solidFill>
              </a:rPr>
              <a:t>traffic congestion and air pollution.</a:t>
            </a:r>
          </a:p>
          <a:p>
            <a:r>
              <a:rPr lang="en-US" sz="1800" dirty="0"/>
              <a:t>Flood risks due to land subsidence are a major concern, and Indonesia is actively planning to </a:t>
            </a:r>
            <a:r>
              <a:rPr lang="en-US" sz="1800" b="1" dirty="0">
                <a:solidFill>
                  <a:schemeClr val="bg2"/>
                </a:solidFill>
              </a:rPr>
              <a:t>restore 2 million hectares of peatland</a:t>
            </a:r>
            <a:r>
              <a:rPr lang="en-US" sz="1800" dirty="0"/>
              <a:t> within five years to mitigate the climate risk.</a:t>
            </a:r>
          </a:p>
        </p:txBody>
      </p:sp>
      <p:sp>
        <p:nvSpPr>
          <p:cNvPr id="7" name="Title 1">
            <a:extLst>
              <a:ext uri="{FF2B5EF4-FFF2-40B4-BE49-F238E27FC236}">
                <a16:creationId xmlns:a16="http://schemas.microsoft.com/office/drawing/2014/main" id="{3B931B1B-A283-3E45-B9DE-97B37B2B3F96}"/>
              </a:ext>
            </a:extLst>
          </p:cNvPr>
          <p:cNvSpPr txBox="1">
            <a:spLocks/>
          </p:cNvSpPr>
          <p:nvPr/>
        </p:nvSpPr>
        <p:spPr>
          <a:xfrm>
            <a:off x="1987057" y="419101"/>
            <a:ext cx="5169886" cy="687858"/>
          </a:xfrm>
          <a:prstGeom prst="rect">
            <a:avLst/>
          </a:prstGeom>
        </p:spPr>
        <p:txBody>
          <a:bodyPr vert="horz" lIns="91440" tIns="45720" rIns="91440" bIns="45720" rtlCol="0" anchor="t">
            <a:normAutofit fontScale="925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US" dirty="0">
                <a:solidFill>
                  <a:schemeClr val="bg2"/>
                </a:solidFill>
              </a:rPr>
              <a:t>Country Snapshots - Indonesia</a:t>
            </a:r>
          </a:p>
        </p:txBody>
      </p:sp>
      <p:sp>
        <p:nvSpPr>
          <p:cNvPr id="6" name="TextBox 5">
            <a:extLst>
              <a:ext uri="{FF2B5EF4-FFF2-40B4-BE49-F238E27FC236}">
                <a16:creationId xmlns:a16="http://schemas.microsoft.com/office/drawing/2014/main" id="{7E1E9C8F-01C2-1040-BC72-6C450130C0D7}"/>
              </a:ext>
            </a:extLst>
          </p:cNvPr>
          <p:cNvSpPr txBox="1"/>
          <p:nvPr/>
        </p:nvSpPr>
        <p:spPr>
          <a:xfrm>
            <a:off x="4816221" y="1106959"/>
            <a:ext cx="4100389" cy="3566065"/>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Low-Carbon measures in cities could support the equivalent of:</a:t>
            </a:r>
          </a:p>
          <a:p>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Would require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cumulative investments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of US$1.0 trillion to 2050 and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yield returns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with a net present value of US$2.7 trillion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based on cost savings alone.</a:t>
            </a:r>
          </a:p>
        </p:txBody>
      </p:sp>
      <p:graphicFrame>
        <p:nvGraphicFramePr>
          <p:cNvPr id="8" name="Table 3">
            <a:extLst>
              <a:ext uri="{FF2B5EF4-FFF2-40B4-BE49-F238E27FC236}">
                <a16:creationId xmlns:a16="http://schemas.microsoft.com/office/drawing/2014/main" id="{577AFC52-33FB-684D-AD29-78F454D0E228}"/>
              </a:ext>
            </a:extLst>
          </p:cNvPr>
          <p:cNvGraphicFramePr>
            <a:graphicFrameLocks noGrp="1"/>
          </p:cNvGraphicFramePr>
          <p:nvPr>
            <p:extLst>
              <p:ext uri="{D42A27DB-BD31-4B8C-83A1-F6EECF244321}">
                <p14:modId xmlns:p14="http://schemas.microsoft.com/office/powerpoint/2010/main" val="3751747170"/>
              </p:ext>
            </p:extLst>
          </p:nvPr>
        </p:nvGraphicFramePr>
        <p:xfrm>
          <a:off x="4816221" y="1802596"/>
          <a:ext cx="3960465" cy="1538307"/>
        </p:xfrm>
        <a:graphic>
          <a:graphicData uri="http://schemas.openxmlformats.org/drawingml/2006/table">
            <a:tbl>
              <a:tblPr firstRow="1" bandRow="1">
                <a:tableStyleId>{7DF18680-E054-41AD-8BC1-D1AEF772440D}</a:tableStyleId>
              </a:tblPr>
              <a:tblGrid>
                <a:gridCol w="655750">
                  <a:extLst>
                    <a:ext uri="{9D8B030D-6E8A-4147-A177-3AD203B41FA5}">
                      <a16:colId xmlns:a16="http://schemas.microsoft.com/office/drawing/2014/main" val="3902729409"/>
                    </a:ext>
                  </a:extLst>
                </a:gridCol>
                <a:gridCol w="1104832">
                  <a:extLst>
                    <a:ext uri="{9D8B030D-6E8A-4147-A177-3AD203B41FA5}">
                      <a16:colId xmlns:a16="http://schemas.microsoft.com/office/drawing/2014/main" val="2697848305"/>
                    </a:ext>
                  </a:extLst>
                </a:gridCol>
                <a:gridCol w="2199883">
                  <a:extLst>
                    <a:ext uri="{9D8B030D-6E8A-4147-A177-3AD203B41FA5}">
                      <a16:colId xmlns:a16="http://schemas.microsoft.com/office/drawing/2014/main" val="784012399"/>
                    </a:ext>
                  </a:extLst>
                </a:gridCol>
              </a:tblGrid>
              <a:tr h="674489">
                <a:tc>
                  <a:txBody>
                    <a:bodyPr/>
                    <a:lstStyle/>
                    <a:p>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New Jobs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Reduction in GHG Emissions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extLst>
                  <a:ext uri="{0D108BD9-81ED-4DB2-BD59-A6C34878D82A}">
                    <a16:rowId xmlns:a16="http://schemas.microsoft.com/office/drawing/2014/main" val="2734361666"/>
                  </a:ext>
                </a:extLst>
              </a:tr>
              <a:tr h="431909">
                <a:tc>
                  <a:txBody>
                    <a:bodyPr/>
                    <a:lstStyle/>
                    <a:p>
                      <a:r>
                        <a:rPr lang="en-US" sz="1600" b="1" kern="1200" dirty="0">
                          <a:solidFill>
                            <a:schemeClr val="tx2"/>
                          </a:solidFill>
                        </a:rPr>
                        <a:t>2030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40000"/>
                        <a:lumOff val="60000"/>
                      </a:schemeClr>
                    </a:solidFill>
                  </a:tcPr>
                </a:tc>
                <a:tc>
                  <a:txBody>
                    <a:bodyPr/>
                    <a:lstStyle/>
                    <a:p>
                      <a:r>
                        <a:rPr lang="en-US" sz="1600" kern="1200" dirty="0">
                          <a:solidFill>
                            <a:schemeClr val="tx2"/>
                          </a:solidFill>
                        </a:rPr>
                        <a:t>2.3m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40000"/>
                        <a:lumOff val="60000"/>
                      </a:schemeClr>
                    </a:solidFill>
                  </a:tcPr>
                </a:tc>
                <a:tc>
                  <a:txBody>
                    <a:bodyPr/>
                    <a:lstStyle/>
                    <a:p>
                      <a:r>
                        <a:rPr lang="en-US" sz="1600" kern="1200" dirty="0">
                          <a:solidFill>
                            <a:schemeClr val="tx2"/>
                          </a:solidFill>
                        </a:rPr>
                        <a:t>50% (253 Mt CO</a:t>
                      </a:r>
                      <a:r>
                        <a:rPr lang="en-US" sz="1600" kern="1200" baseline="-25000" dirty="0">
                          <a:solidFill>
                            <a:schemeClr val="tx2"/>
                          </a:solidFill>
                        </a:rPr>
                        <a:t>2</a:t>
                      </a:r>
                      <a:r>
                        <a:rPr lang="en-US" sz="1600" kern="1200" dirty="0">
                          <a:solidFill>
                            <a:schemeClr val="tx2"/>
                          </a:solidFill>
                        </a:rPr>
                        <a:t>-e)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40000"/>
                        <a:lumOff val="60000"/>
                      </a:schemeClr>
                    </a:solidFill>
                  </a:tcPr>
                </a:tc>
                <a:extLst>
                  <a:ext uri="{0D108BD9-81ED-4DB2-BD59-A6C34878D82A}">
                    <a16:rowId xmlns:a16="http://schemas.microsoft.com/office/drawing/2014/main" val="444879659"/>
                  </a:ext>
                </a:extLst>
              </a:tr>
              <a:tr h="431909">
                <a:tc>
                  <a:txBody>
                    <a:bodyPr/>
                    <a:lstStyle/>
                    <a:p>
                      <a:r>
                        <a:rPr lang="en-US" sz="1600" b="1" kern="1200" dirty="0">
                          <a:solidFill>
                            <a:schemeClr val="tx2"/>
                          </a:solidFill>
                        </a:rPr>
                        <a:t>2050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20000"/>
                        <a:lumOff val="80000"/>
                      </a:schemeClr>
                    </a:solidFill>
                  </a:tcPr>
                </a:tc>
                <a:tc>
                  <a:txBody>
                    <a:bodyPr/>
                    <a:lstStyle/>
                    <a:p>
                      <a:r>
                        <a:rPr lang="en-US" sz="1600" kern="1200" dirty="0">
                          <a:solidFill>
                            <a:schemeClr val="tx2"/>
                          </a:solidFill>
                        </a:rPr>
                        <a:t>0.9m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20000"/>
                        <a:lumOff val="80000"/>
                      </a:schemeClr>
                    </a:solidFill>
                  </a:tcPr>
                </a:tc>
                <a:tc>
                  <a:txBody>
                    <a:bodyPr/>
                    <a:lstStyle/>
                    <a:p>
                      <a:r>
                        <a:rPr lang="en-US" sz="1600" kern="1200" dirty="0">
                          <a:solidFill>
                            <a:schemeClr val="tx2"/>
                          </a:solidFill>
                        </a:rPr>
                        <a:t>96% (790 Mt CO</a:t>
                      </a:r>
                      <a:r>
                        <a:rPr lang="en-US" sz="1600" kern="1200" baseline="-25000" dirty="0">
                          <a:solidFill>
                            <a:schemeClr val="tx2"/>
                          </a:solidFill>
                        </a:rPr>
                        <a:t>2</a:t>
                      </a:r>
                      <a:r>
                        <a:rPr lang="en-US" sz="1600" kern="1200" dirty="0">
                          <a:solidFill>
                            <a:schemeClr val="tx2"/>
                          </a:solidFill>
                        </a:rPr>
                        <a:t>-e)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20000"/>
                        <a:lumOff val="80000"/>
                      </a:schemeClr>
                    </a:solidFill>
                  </a:tcPr>
                </a:tc>
                <a:extLst>
                  <a:ext uri="{0D108BD9-81ED-4DB2-BD59-A6C34878D82A}">
                    <a16:rowId xmlns:a16="http://schemas.microsoft.com/office/drawing/2014/main" val="4274795939"/>
                  </a:ext>
                </a:extLst>
              </a:tr>
            </a:tbl>
          </a:graphicData>
        </a:graphic>
      </p:graphicFrame>
    </p:spTree>
    <p:extLst>
      <p:ext uri="{BB962C8B-B14F-4D97-AF65-F5344CB8AC3E}">
        <p14:creationId xmlns:p14="http://schemas.microsoft.com/office/powerpoint/2010/main" val="417659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D119-A5B2-3745-ACED-28E4DDA18023}"/>
              </a:ext>
            </a:extLst>
          </p:cNvPr>
          <p:cNvSpPr>
            <a:spLocks noGrp="1"/>
          </p:cNvSpPr>
          <p:nvPr>
            <p:ph type="title"/>
          </p:nvPr>
        </p:nvSpPr>
        <p:spPr>
          <a:xfrm>
            <a:off x="628650" y="611803"/>
            <a:ext cx="7897660" cy="323906"/>
          </a:xfrm>
        </p:spPr>
        <p:txBody>
          <a:bodyPr/>
          <a:lstStyle/>
          <a:p>
            <a:r>
              <a:rPr lang="en-US" dirty="0"/>
              <a:t>About the </a:t>
            </a:r>
            <a:r>
              <a:rPr lang="en-US" i="1" dirty="0"/>
              <a:t>Seizing the Urban Opportunity </a:t>
            </a:r>
            <a:r>
              <a:rPr lang="en-US" dirty="0"/>
              <a:t>report</a:t>
            </a:r>
          </a:p>
        </p:txBody>
      </p:sp>
      <p:sp>
        <p:nvSpPr>
          <p:cNvPr id="3" name="Content Placeholder 2">
            <a:extLst>
              <a:ext uri="{FF2B5EF4-FFF2-40B4-BE49-F238E27FC236}">
                <a16:creationId xmlns:a16="http://schemas.microsoft.com/office/drawing/2014/main" id="{5EFD3E4F-CB02-5048-96CA-EF6EEF7260E4}"/>
              </a:ext>
            </a:extLst>
          </p:cNvPr>
          <p:cNvSpPr>
            <a:spLocks noGrp="1"/>
          </p:cNvSpPr>
          <p:nvPr>
            <p:ph idx="1"/>
          </p:nvPr>
        </p:nvSpPr>
        <p:spPr>
          <a:xfrm>
            <a:off x="2994777" y="1319754"/>
            <a:ext cx="5338517" cy="3001160"/>
          </a:xfrm>
        </p:spPr>
        <p:txBody>
          <a:bodyPr/>
          <a:lstStyle/>
          <a:p>
            <a:pPr marL="285750" lvl="0" indent="-285750">
              <a:lnSpc>
                <a:spcPct val="90000"/>
              </a:lnSpc>
              <a:buFont typeface="Arial" panose="020B0604020202020204" pitchFamily="34" charset="0"/>
              <a:buChar char="•"/>
            </a:pPr>
            <a:r>
              <a:rPr lang="en-US" dirty="0">
                <a:latin typeface="Roboto" panose="02000000000000000000" pitchFamily="2" charset="0"/>
              </a:rPr>
              <a:t>Launched to support the COP26 UK Presidency in building momentum for enhanced climate ambition by national governments and other actors ahead of COP26 in Glasgow</a:t>
            </a:r>
          </a:p>
          <a:p>
            <a:pPr marL="285750" lvl="0" indent="-285750">
              <a:lnSpc>
                <a:spcPct val="90000"/>
              </a:lnSpc>
              <a:buFont typeface="Arial" panose="020B0604020202020204" pitchFamily="34" charset="0"/>
              <a:buChar char="•"/>
            </a:pPr>
            <a:r>
              <a:rPr lang="en-US" dirty="0">
                <a:latin typeface="Roboto" panose="02000000000000000000" pitchFamily="2" charset="0"/>
              </a:rPr>
              <a:t>The report is a collaborative effort, created in consultation with experts and policymakers in the six focus countries, with additional input from more than 36 organisations across five continents, following from the foundational 2019 Climate Emergency, Urban Opportunity report.</a:t>
            </a:r>
          </a:p>
          <a:p>
            <a:pPr marL="285750" lvl="0" indent="-285750">
              <a:lnSpc>
                <a:spcPct val="90000"/>
              </a:lnSpc>
              <a:buFont typeface="Arial" panose="020B0604020202020204" pitchFamily="34" charset="0"/>
              <a:buChar char="•"/>
            </a:pPr>
            <a:endParaRPr lang="en-US" dirty="0">
              <a:latin typeface="Roboto" panose="02000000000000000000" pitchFamily="2" charset="0"/>
            </a:endParaRPr>
          </a:p>
        </p:txBody>
      </p:sp>
      <p:pic>
        <p:nvPicPr>
          <p:cNvPr id="5" name="Picture 4" descr="Background pattern&#10;&#10;Description automatically generated with medium confidence">
            <a:extLst>
              <a:ext uri="{FF2B5EF4-FFF2-40B4-BE49-F238E27FC236}">
                <a16:creationId xmlns:a16="http://schemas.microsoft.com/office/drawing/2014/main" id="{D88E85DB-88D4-094F-8C75-280A98FC008C}"/>
              </a:ext>
            </a:extLst>
          </p:cNvPr>
          <p:cNvPicPr>
            <a:picLocks noChangeAspect="1"/>
          </p:cNvPicPr>
          <p:nvPr/>
        </p:nvPicPr>
        <p:blipFill>
          <a:blip r:embed="rId2"/>
          <a:stretch>
            <a:fillRect/>
          </a:stretch>
        </p:blipFill>
        <p:spPr>
          <a:xfrm>
            <a:off x="477530" y="1187778"/>
            <a:ext cx="2279383" cy="2942340"/>
          </a:xfrm>
          <a:prstGeom prst="rect">
            <a:avLst/>
          </a:prstGeom>
        </p:spPr>
      </p:pic>
    </p:spTree>
    <p:extLst>
      <p:ext uri="{BB962C8B-B14F-4D97-AF65-F5344CB8AC3E}">
        <p14:creationId xmlns:p14="http://schemas.microsoft.com/office/powerpoint/2010/main" val="1711405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724CAA-9158-495E-9011-EA894F5716ED}"/>
              </a:ext>
            </a:extLst>
          </p:cNvPr>
          <p:cNvSpPr/>
          <p:nvPr/>
        </p:nvSpPr>
        <p:spPr>
          <a:xfrm>
            <a:off x="461310" y="401918"/>
            <a:ext cx="3449666" cy="43719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p:txBody>
          <a:bodyPr>
            <a:normAutofit fontScale="90000"/>
          </a:bodyPr>
          <a:lstStyle/>
          <a:p>
            <a:r>
              <a:rPr lang="en-US" b="1" dirty="0">
                <a:solidFill>
                  <a:schemeClr val="bg1"/>
                </a:solidFill>
              </a:rPr>
              <a:t>Country Snapshots - Indonesia</a:t>
            </a:r>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11"/>
          </p:nvPr>
        </p:nvSpPr>
        <p:spPr/>
        <p:txBody>
          <a:bodyPr>
            <a:normAutofit fontScale="85000" lnSpcReduction="20000"/>
          </a:bodyPr>
          <a:lstStyle/>
          <a:p>
            <a:pPr>
              <a:buClr>
                <a:schemeClr val="bg1"/>
              </a:buClr>
            </a:pPr>
            <a:r>
              <a:rPr lang="en-US" b="1" dirty="0">
                <a:solidFill>
                  <a:schemeClr val="bg1"/>
                </a:solidFill>
              </a:rPr>
              <a:t>Recommendations</a:t>
            </a:r>
          </a:p>
          <a:p>
            <a:pPr marL="285750" indent="-285750">
              <a:buClr>
                <a:schemeClr val="bg1"/>
              </a:buClr>
              <a:buFont typeface="Arial" panose="020B0604020202020204" pitchFamily="34" charset="0"/>
              <a:buChar char="•"/>
            </a:pPr>
            <a:r>
              <a:rPr lang="en-US" dirty="0">
                <a:solidFill>
                  <a:schemeClr val="bg1"/>
                </a:solidFill>
              </a:rPr>
              <a:t>Investing in </a:t>
            </a:r>
            <a:r>
              <a:rPr lang="en-US" b="1" dirty="0">
                <a:solidFill>
                  <a:schemeClr val="bg1"/>
                </a:solidFill>
              </a:rPr>
              <a:t>sustainable urban mobility</a:t>
            </a:r>
          </a:p>
          <a:p>
            <a:pPr marL="285750" indent="-285750">
              <a:buClr>
                <a:schemeClr val="bg1"/>
              </a:buClr>
              <a:buFont typeface="Arial" panose="020B0604020202020204" pitchFamily="34" charset="0"/>
              <a:buChar char="•"/>
            </a:pPr>
            <a:r>
              <a:rPr lang="en-US" dirty="0">
                <a:solidFill>
                  <a:schemeClr val="bg1"/>
                </a:solidFill>
              </a:rPr>
              <a:t>Scaling up </a:t>
            </a:r>
            <a:r>
              <a:rPr lang="en-US" b="1" dirty="0">
                <a:solidFill>
                  <a:schemeClr val="bg1"/>
                </a:solidFill>
              </a:rPr>
              <a:t>ecosystems restoration </a:t>
            </a:r>
            <a:r>
              <a:rPr lang="en-US" dirty="0">
                <a:solidFill>
                  <a:schemeClr val="bg1"/>
                </a:solidFill>
              </a:rPr>
              <a:t>in and around cities</a:t>
            </a:r>
          </a:p>
          <a:p>
            <a:pPr marL="285750" indent="-285750">
              <a:buClr>
                <a:schemeClr val="bg1"/>
              </a:buClr>
              <a:buFont typeface="Arial" panose="020B0604020202020204" pitchFamily="34" charset="0"/>
              <a:buChar char="•"/>
            </a:pPr>
            <a:r>
              <a:rPr lang="en-US" dirty="0">
                <a:solidFill>
                  <a:schemeClr val="bg1"/>
                </a:solidFill>
              </a:rPr>
              <a:t>Accelerating the transition to </a:t>
            </a:r>
            <a:r>
              <a:rPr lang="en-US" b="1" dirty="0">
                <a:solidFill>
                  <a:schemeClr val="bg1"/>
                </a:solidFill>
              </a:rPr>
              <a:t>clean electricity</a:t>
            </a:r>
          </a:p>
          <a:p>
            <a:pPr marL="285750" indent="-285750">
              <a:buClr>
                <a:schemeClr val="bg1"/>
              </a:buClr>
              <a:buFont typeface="Arial" panose="020B0604020202020204" pitchFamily="34" charset="0"/>
              <a:buChar char="•"/>
            </a:pPr>
            <a:r>
              <a:rPr lang="en-US" dirty="0">
                <a:solidFill>
                  <a:schemeClr val="bg1"/>
                </a:solidFill>
              </a:rPr>
              <a:t>Leveraging the Smart Cities movement, which already includes 100 cities, to advance </a:t>
            </a:r>
            <a:r>
              <a:rPr lang="en-US" b="1" dirty="0">
                <a:solidFill>
                  <a:schemeClr val="bg1"/>
                </a:solidFill>
              </a:rPr>
              <a:t>sustainability, resilience-building and inclusion</a:t>
            </a:r>
            <a:r>
              <a:rPr lang="en-US" dirty="0">
                <a:solidFill>
                  <a:schemeClr val="bg1"/>
                </a:solidFill>
              </a:rPr>
              <a:t>.</a:t>
            </a:r>
          </a:p>
        </p:txBody>
      </p:sp>
    </p:spTree>
    <p:extLst>
      <p:ext uri="{BB962C8B-B14F-4D97-AF65-F5344CB8AC3E}">
        <p14:creationId xmlns:p14="http://schemas.microsoft.com/office/powerpoint/2010/main" val="3288091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a:xfrm>
            <a:off x="623170" y="470475"/>
            <a:ext cx="7897660" cy="567884"/>
          </a:xfrm>
        </p:spPr>
        <p:txBody>
          <a:bodyPr>
            <a:noAutofit/>
          </a:bodyPr>
          <a:lstStyle/>
          <a:p>
            <a:r>
              <a:rPr lang="en-US" sz="3200" b="1" dirty="0">
                <a:solidFill>
                  <a:schemeClr val="accent1"/>
                </a:solidFill>
              </a:rPr>
              <a:t>Country Snapshots - Brazil</a:t>
            </a:r>
          </a:p>
        </p:txBody>
      </p:sp>
      <p:sp>
        <p:nvSpPr>
          <p:cNvPr id="8" name="TextBox 7">
            <a:extLst>
              <a:ext uri="{FF2B5EF4-FFF2-40B4-BE49-F238E27FC236}">
                <a16:creationId xmlns:a16="http://schemas.microsoft.com/office/drawing/2014/main" id="{D0135AC6-CC6B-2D44-8B36-62E0AC106983}"/>
              </a:ext>
            </a:extLst>
          </p:cNvPr>
          <p:cNvSpPr txBox="1"/>
          <p:nvPr/>
        </p:nvSpPr>
        <p:spPr>
          <a:xfrm>
            <a:off x="338534" y="1038359"/>
            <a:ext cx="4476115" cy="3724096"/>
          </a:xfrm>
          <a:prstGeom prst="rect">
            <a:avLst/>
          </a:prstGeom>
          <a:noFill/>
        </p:spPr>
        <p:txBody>
          <a:bodyPr wrap="square" rtlCol="0">
            <a:spAutoFit/>
          </a:bodyPr>
          <a:lstStyle/>
          <a:p>
            <a:pPr>
              <a:spcBef>
                <a:spcPts val="600"/>
              </a:spcBef>
              <a:spcAft>
                <a:spcPts val="600"/>
              </a:spcAft>
            </a:pP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Cities are home to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87% of the population </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as of 2018 and generate at least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63% of GDP.</a:t>
            </a:r>
            <a:endParaRPr lang="en-US"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a:spcBef>
                <a:spcPts val="600"/>
              </a:spcBef>
              <a:spcAft>
                <a:spcPts val="600"/>
              </a:spcAft>
            </a:pP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Population growth is greatest in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small cities,</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 with limited capacity for planning or service delivery, resulting in greater inequality.</a:t>
            </a:r>
          </a:p>
          <a:p>
            <a:pPr>
              <a:spcBef>
                <a:spcPts val="600"/>
              </a:spcBef>
              <a:spcAft>
                <a:spcPts val="600"/>
              </a:spcAft>
            </a:pP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Brazil has been a leader in urban innovation and will need to </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continue to </a:t>
            </a:r>
            <a:r>
              <a:rPr lang="en-US" b="1" dirty="0" err="1">
                <a:solidFill>
                  <a:schemeClr val="accent1"/>
                </a:solidFill>
                <a:latin typeface="Roboto" panose="02000000000000000000" pitchFamily="2" charset="0"/>
                <a:ea typeface="Roboto" panose="02000000000000000000" pitchFamily="2" charset="0"/>
                <a:cs typeface="Roboto" panose="02000000000000000000" pitchFamily="2" charset="0"/>
              </a:rPr>
              <a:t>prioritise</a:t>
            </a:r>
            <a:r>
              <a:rPr lang="en-US" b="1" dirty="0">
                <a:solidFill>
                  <a:schemeClr val="accent1"/>
                </a:solidFill>
                <a:latin typeface="Roboto" panose="02000000000000000000" pitchFamily="2" charset="0"/>
                <a:ea typeface="Roboto" panose="02000000000000000000" pitchFamily="2" charset="0"/>
                <a:cs typeface="Roboto" panose="02000000000000000000" pitchFamily="2" charset="0"/>
              </a:rPr>
              <a:t> low-carbon transport investments</a:t>
            </a:r>
            <a:r>
              <a:rPr lang="en-US" b="1" dirty="0">
                <a:solidFill>
                  <a:schemeClr val="accent6"/>
                </a:solidFill>
                <a:latin typeface="Roboto" panose="02000000000000000000" pitchFamily="2" charset="0"/>
                <a:ea typeface="Roboto" panose="02000000000000000000" pitchFamily="2" charset="0"/>
                <a:cs typeface="Roboto" panose="02000000000000000000" pitchFamily="2" charset="0"/>
              </a:rPr>
              <a:t> </a:t>
            </a:r>
            <a:r>
              <a:rPr lang="en-US" dirty="0">
                <a:solidFill>
                  <a:schemeClr val="accent6"/>
                </a:solidFill>
                <a:latin typeface="Roboto" panose="02000000000000000000" pitchFamily="2" charset="0"/>
                <a:ea typeface="Roboto" panose="02000000000000000000" pitchFamily="2" charset="0"/>
                <a:cs typeface="Roboto" panose="02000000000000000000" pitchFamily="2" charset="0"/>
              </a:rPr>
              <a:t>and participatory budgeting and planning.</a:t>
            </a:r>
          </a:p>
        </p:txBody>
      </p:sp>
      <p:sp>
        <p:nvSpPr>
          <p:cNvPr id="5" name="TextBox 4">
            <a:extLst>
              <a:ext uri="{FF2B5EF4-FFF2-40B4-BE49-F238E27FC236}">
                <a16:creationId xmlns:a16="http://schemas.microsoft.com/office/drawing/2014/main" id="{95DDDB4E-3397-6345-8CF0-FCF74BB2D70B}"/>
              </a:ext>
            </a:extLst>
          </p:cNvPr>
          <p:cNvSpPr txBox="1"/>
          <p:nvPr/>
        </p:nvSpPr>
        <p:spPr>
          <a:xfrm>
            <a:off x="4814649" y="1038359"/>
            <a:ext cx="4100389" cy="3566065"/>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Low-Carbon measures in cities could support the equivalent of:</a:t>
            </a:r>
          </a:p>
          <a:p>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Would require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cumulative investments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of US$1.7 trillion to 2050 and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yield returns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with a net present value of US$370 billion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based on cost savings alone.</a:t>
            </a:r>
          </a:p>
        </p:txBody>
      </p:sp>
      <p:graphicFrame>
        <p:nvGraphicFramePr>
          <p:cNvPr id="6" name="Table 3">
            <a:extLst>
              <a:ext uri="{FF2B5EF4-FFF2-40B4-BE49-F238E27FC236}">
                <a16:creationId xmlns:a16="http://schemas.microsoft.com/office/drawing/2014/main" id="{96835D52-6F97-064E-A1C1-4F8DC30A00B1}"/>
              </a:ext>
            </a:extLst>
          </p:cNvPr>
          <p:cNvGraphicFramePr>
            <a:graphicFrameLocks noGrp="1"/>
          </p:cNvGraphicFramePr>
          <p:nvPr>
            <p:extLst>
              <p:ext uri="{D42A27DB-BD31-4B8C-83A1-F6EECF244321}">
                <p14:modId xmlns:p14="http://schemas.microsoft.com/office/powerpoint/2010/main" val="924825538"/>
              </p:ext>
            </p:extLst>
          </p:nvPr>
        </p:nvGraphicFramePr>
        <p:xfrm>
          <a:off x="4816221" y="1802596"/>
          <a:ext cx="3989245" cy="1538307"/>
        </p:xfrm>
        <a:graphic>
          <a:graphicData uri="http://schemas.openxmlformats.org/drawingml/2006/table">
            <a:tbl>
              <a:tblPr firstRow="1" bandRow="1">
                <a:tableStyleId>{5C22544A-7EE6-4342-B048-85BDC9FD1C3A}</a:tableStyleId>
              </a:tblPr>
              <a:tblGrid>
                <a:gridCol w="684530">
                  <a:extLst>
                    <a:ext uri="{9D8B030D-6E8A-4147-A177-3AD203B41FA5}">
                      <a16:colId xmlns:a16="http://schemas.microsoft.com/office/drawing/2014/main" val="3902729409"/>
                    </a:ext>
                  </a:extLst>
                </a:gridCol>
                <a:gridCol w="1104832">
                  <a:extLst>
                    <a:ext uri="{9D8B030D-6E8A-4147-A177-3AD203B41FA5}">
                      <a16:colId xmlns:a16="http://schemas.microsoft.com/office/drawing/2014/main" val="2697848305"/>
                    </a:ext>
                  </a:extLst>
                </a:gridCol>
                <a:gridCol w="2199883">
                  <a:extLst>
                    <a:ext uri="{9D8B030D-6E8A-4147-A177-3AD203B41FA5}">
                      <a16:colId xmlns:a16="http://schemas.microsoft.com/office/drawing/2014/main" val="784012399"/>
                    </a:ext>
                  </a:extLst>
                </a:gridCol>
              </a:tblGrid>
              <a:tr h="674489">
                <a:tc>
                  <a:txBody>
                    <a:bodyPr/>
                    <a:lstStyle/>
                    <a:p>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New Jobs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Reduction in GHG Emissions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extLst>
                  <a:ext uri="{0D108BD9-81ED-4DB2-BD59-A6C34878D82A}">
                    <a16:rowId xmlns:a16="http://schemas.microsoft.com/office/drawing/2014/main" val="2734361666"/>
                  </a:ext>
                </a:extLst>
              </a:tr>
              <a:tr h="431909">
                <a:tc>
                  <a:txBody>
                    <a:bodyPr/>
                    <a:lstStyle/>
                    <a:p>
                      <a:r>
                        <a:rPr lang="en-US" sz="1600" b="1" kern="1200" dirty="0">
                          <a:solidFill>
                            <a:schemeClr val="tx2"/>
                          </a:solidFill>
                        </a:rPr>
                        <a:t>2030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4.5m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35% (75 Mt CO</a:t>
                      </a:r>
                      <a:r>
                        <a:rPr lang="en-US" sz="1600" kern="1200" baseline="-25000" dirty="0">
                          <a:solidFill>
                            <a:schemeClr val="tx2"/>
                          </a:solidFill>
                        </a:rPr>
                        <a:t>2</a:t>
                      </a:r>
                      <a:r>
                        <a:rPr lang="en-US" sz="1600" kern="1200" dirty="0">
                          <a:solidFill>
                            <a:schemeClr val="tx2"/>
                          </a:solidFill>
                        </a:rPr>
                        <a:t>-e)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44879659"/>
                  </a:ext>
                </a:extLst>
              </a:tr>
              <a:tr h="431909">
                <a:tc>
                  <a:txBody>
                    <a:bodyPr/>
                    <a:lstStyle/>
                    <a:p>
                      <a:r>
                        <a:rPr lang="en-US" sz="1600" b="1" kern="1200" dirty="0">
                          <a:solidFill>
                            <a:schemeClr val="tx2"/>
                          </a:solidFill>
                        </a:rPr>
                        <a:t>2050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1.3m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88% (238 Mt CO</a:t>
                      </a:r>
                      <a:r>
                        <a:rPr lang="en-US" sz="1600" kern="1200" baseline="-25000" dirty="0">
                          <a:solidFill>
                            <a:schemeClr val="tx2"/>
                          </a:solidFill>
                        </a:rPr>
                        <a:t>2</a:t>
                      </a:r>
                      <a:r>
                        <a:rPr lang="en-US" sz="1600" kern="1200" dirty="0">
                          <a:solidFill>
                            <a:schemeClr val="tx2"/>
                          </a:solidFill>
                        </a:rPr>
                        <a:t>-e)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274795939"/>
                  </a:ext>
                </a:extLst>
              </a:tr>
            </a:tbl>
          </a:graphicData>
        </a:graphic>
      </p:graphicFrame>
    </p:spTree>
    <p:extLst>
      <p:ext uri="{BB962C8B-B14F-4D97-AF65-F5344CB8AC3E}">
        <p14:creationId xmlns:p14="http://schemas.microsoft.com/office/powerpoint/2010/main" val="1092548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311A41-73ED-4A80-A0A2-10BB9ED0DB3B}"/>
              </a:ext>
            </a:extLst>
          </p:cNvPr>
          <p:cNvSpPr/>
          <p:nvPr/>
        </p:nvSpPr>
        <p:spPr>
          <a:xfrm>
            <a:off x="461310" y="385763"/>
            <a:ext cx="3449666" cy="43719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p:txBody>
          <a:bodyPr>
            <a:normAutofit/>
          </a:bodyPr>
          <a:lstStyle/>
          <a:p>
            <a:r>
              <a:rPr lang="en-US" sz="3000" b="1" dirty="0">
                <a:solidFill>
                  <a:schemeClr val="bg1"/>
                </a:solidFill>
              </a:rPr>
              <a:t>Country Snapshots - Brazil</a:t>
            </a:r>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11"/>
          </p:nvPr>
        </p:nvSpPr>
        <p:spPr>
          <a:xfrm>
            <a:off x="566736" y="1457324"/>
            <a:ext cx="3230563" cy="3543301"/>
          </a:xfrm>
        </p:spPr>
        <p:txBody>
          <a:bodyPr>
            <a:normAutofit lnSpcReduction="10000"/>
          </a:bodyPr>
          <a:lstStyle/>
          <a:p>
            <a:r>
              <a:rPr lang="en-US" sz="1400" b="1" dirty="0"/>
              <a:t>Recommendations</a:t>
            </a:r>
          </a:p>
          <a:p>
            <a:pPr marL="285750" indent="-285750">
              <a:buClr>
                <a:schemeClr val="bg1"/>
              </a:buClr>
              <a:buFont typeface="Arial" panose="020B0604020202020204" pitchFamily="34" charset="0"/>
              <a:buChar char="•"/>
            </a:pPr>
            <a:r>
              <a:rPr lang="en-US" sz="1400" dirty="0"/>
              <a:t>Supporting </a:t>
            </a:r>
            <a:r>
              <a:rPr lang="en-US" sz="1400" b="1" dirty="0"/>
              <a:t>metropolitan governance </a:t>
            </a:r>
            <a:r>
              <a:rPr lang="en-US" sz="1400" dirty="0"/>
              <a:t>to foster integrated and sustainable urban development</a:t>
            </a:r>
          </a:p>
          <a:p>
            <a:pPr marL="285750" indent="-285750">
              <a:buClr>
                <a:schemeClr val="bg1"/>
              </a:buClr>
              <a:buFont typeface="Arial" panose="020B0604020202020204" pitchFamily="34" charset="0"/>
              <a:buChar char="•"/>
            </a:pPr>
            <a:r>
              <a:rPr lang="en-US" sz="1400" dirty="0" err="1"/>
              <a:t>Prioritising</a:t>
            </a:r>
            <a:r>
              <a:rPr lang="en-US" sz="1400" dirty="0"/>
              <a:t> </a:t>
            </a:r>
            <a:r>
              <a:rPr lang="en-US" sz="1400" b="1" dirty="0"/>
              <a:t>low-carbon transport </a:t>
            </a:r>
            <a:r>
              <a:rPr lang="en-US" sz="1400" dirty="0"/>
              <a:t>investments</a:t>
            </a:r>
          </a:p>
          <a:p>
            <a:pPr marL="285750" indent="-285750">
              <a:buClr>
                <a:schemeClr val="bg1"/>
              </a:buClr>
              <a:buFont typeface="Arial" panose="020B0604020202020204" pitchFamily="34" charset="0"/>
              <a:buChar char="•"/>
            </a:pPr>
            <a:r>
              <a:rPr lang="en-US" sz="1400" dirty="0"/>
              <a:t>Revamping national housing </a:t>
            </a:r>
            <a:r>
              <a:rPr lang="en-US" sz="1400" dirty="0" err="1"/>
              <a:t>programmes</a:t>
            </a:r>
            <a:r>
              <a:rPr lang="en-US" sz="1400" dirty="0"/>
              <a:t> and policies to ensure </a:t>
            </a:r>
            <a:r>
              <a:rPr lang="en-US" sz="1400" b="1" dirty="0"/>
              <a:t>compact and connected development</a:t>
            </a:r>
          </a:p>
          <a:p>
            <a:pPr marL="285750" indent="-285750">
              <a:buClr>
                <a:schemeClr val="bg1"/>
              </a:buClr>
              <a:buFont typeface="Arial" panose="020B0604020202020204" pitchFamily="34" charset="0"/>
              <a:buChar char="•"/>
            </a:pPr>
            <a:r>
              <a:rPr lang="en-US" sz="1400" b="1" dirty="0"/>
              <a:t>Expanding finance </a:t>
            </a:r>
            <a:r>
              <a:rPr lang="en-US" sz="1400" dirty="0"/>
              <a:t>for urban </a:t>
            </a:r>
            <a:r>
              <a:rPr lang="en-US" sz="1400" dirty="0" err="1"/>
              <a:t>decarbonisation</a:t>
            </a:r>
            <a:r>
              <a:rPr lang="en-US" sz="1400" dirty="0"/>
              <a:t> and resilience building projects.</a:t>
            </a:r>
          </a:p>
          <a:p>
            <a:endParaRPr lang="en-US" sz="1400" dirty="0">
              <a:solidFill>
                <a:schemeClr val="accent6"/>
              </a:solidFill>
            </a:endParaRPr>
          </a:p>
        </p:txBody>
      </p:sp>
    </p:spTree>
    <p:extLst>
      <p:ext uri="{BB962C8B-B14F-4D97-AF65-F5344CB8AC3E}">
        <p14:creationId xmlns:p14="http://schemas.microsoft.com/office/powerpoint/2010/main" val="3263546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26A02-3AEC-40DA-BB2C-C94FBDDC8186}"/>
              </a:ext>
            </a:extLst>
          </p:cNvPr>
          <p:cNvSpPr>
            <a:spLocks noGrp="1"/>
          </p:cNvSpPr>
          <p:nvPr>
            <p:ph idx="4294967295"/>
          </p:nvPr>
        </p:nvSpPr>
        <p:spPr>
          <a:xfrm>
            <a:off x="250737" y="1322541"/>
            <a:ext cx="4333541" cy="3538538"/>
          </a:xfrm>
        </p:spPr>
        <p:txBody>
          <a:bodyPr>
            <a:normAutofit lnSpcReduction="10000"/>
          </a:bodyPr>
          <a:lstStyle/>
          <a:p>
            <a:r>
              <a:rPr lang="en-US" sz="1800" dirty="0"/>
              <a:t>Mexico is highly </a:t>
            </a:r>
            <a:r>
              <a:rPr lang="en-US" sz="1800" dirty="0" err="1"/>
              <a:t>urbanised</a:t>
            </a:r>
            <a:r>
              <a:rPr lang="en-US" sz="1800" dirty="0"/>
              <a:t>, with </a:t>
            </a:r>
            <a:r>
              <a:rPr lang="en-US" sz="1800" b="1" dirty="0">
                <a:solidFill>
                  <a:schemeClr val="tx2"/>
                </a:solidFill>
              </a:rPr>
              <a:t>80% of its population </a:t>
            </a:r>
            <a:r>
              <a:rPr lang="en-US" sz="1800" dirty="0"/>
              <a:t>in cities and </a:t>
            </a:r>
            <a:r>
              <a:rPr lang="en-US" sz="1800" b="1" dirty="0">
                <a:solidFill>
                  <a:schemeClr val="tx2"/>
                </a:solidFill>
              </a:rPr>
              <a:t>90% of gross value </a:t>
            </a:r>
            <a:r>
              <a:rPr lang="en-US" sz="1800" dirty="0"/>
              <a:t>produced in urban areas.</a:t>
            </a:r>
          </a:p>
          <a:p>
            <a:r>
              <a:rPr lang="en-US" sz="1800" dirty="0"/>
              <a:t>Many cities struggle with </a:t>
            </a:r>
            <a:r>
              <a:rPr lang="en-US" sz="1800" b="1" dirty="0">
                <a:solidFill>
                  <a:schemeClr val="tx2"/>
                </a:solidFill>
              </a:rPr>
              <a:t>urban sprawl, traffic congestion and air pollution</a:t>
            </a:r>
            <a:r>
              <a:rPr lang="en-US" sz="1800" dirty="0">
                <a:solidFill>
                  <a:schemeClr val="tx2"/>
                </a:solidFill>
              </a:rPr>
              <a:t>, </a:t>
            </a:r>
            <a:r>
              <a:rPr lang="en-US" sz="1800" dirty="0"/>
              <a:t>exacerbating issues of climate change and inequality.</a:t>
            </a:r>
          </a:p>
          <a:p>
            <a:r>
              <a:rPr lang="en-US" sz="1800" dirty="0"/>
              <a:t>Important reforms are already underway, like the </a:t>
            </a:r>
            <a:r>
              <a:rPr lang="en-US" sz="1800" b="1" dirty="0">
                <a:solidFill>
                  <a:schemeClr val="tx2"/>
                </a:solidFill>
              </a:rPr>
              <a:t>National Strategy of Territorial Planning 2020-2040 </a:t>
            </a:r>
            <a:r>
              <a:rPr lang="en-US" sz="1800" dirty="0"/>
              <a:t>and</a:t>
            </a:r>
            <a:r>
              <a:rPr lang="en-US" sz="1800" b="1" dirty="0"/>
              <a:t> </a:t>
            </a:r>
            <a:r>
              <a:rPr lang="en-US" sz="1800" dirty="0"/>
              <a:t>the</a:t>
            </a:r>
            <a:r>
              <a:rPr lang="en-US" sz="1800" b="1" dirty="0"/>
              <a:t> </a:t>
            </a:r>
            <a:r>
              <a:rPr lang="en-US" sz="1800" b="1" dirty="0">
                <a:solidFill>
                  <a:schemeClr val="tx2"/>
                </a:solidFill>
              </a:rPr>
              <a:t>National Housing </a:t>
            </a:r>
            <a:r>
              <a:rPr lang="en-US" sz="1800" b="1" dirty="0" err="1">
                <a:solidFill>
                  <a:schemeClr val="tx2"/>
                </a:solidFill>
              </a:rPr>
              <a:t>Programme</a:t>
            </a:r>
            <a:r>
              <a:rPr lang="en-US" sz="1800" b="1" dirty="0"/>
              <a:t>, </a:t>
            </a:r>
            <a:r>
              <a:rPr lang="en-US" sz="1800" dirty="0"/>
              <a:t>which work to make Mexico’s cities more resilient, sustainable and inclusive.</a:t>
            </a:r>
          </a:p>
        </p:txBody>
      </p:sp>
      <p:sp>
        <p:nvSpPr>
          <p:cNvPr id="7" name="Title 1">
            <a:extLst>
              <a:ext uri="{FF2B5EF4-FFF2-40B4-BE49-F238E27FC236}">
                <a16:creationId xmlns:a16="http://schemas.microsoft.com/office/drawing/2014/main" id="{3B931B1B-A283-3E45-B9DE-97B37B2B3F96}"/>
              </a:ext>
            </a:extLst>
          </p:cNvPr>
          <p:cNvSpPr txBox="1">
            <a:spLocks/>
          </p:cNvSpPr>
          <p:nvPr/>
        </p:nvSpPr>
        <p:spPr>
          <a:xfrm>
            <a:off x="2216552" y="353715"/>
            <a:ext cx="4710896" cy="626785"/>
          </a:xfrm>
          <a:prstGeom prst="rect">
            <a:avLst/>
          </a:prstGeom>
        </p:spPr>
        <p:txBody>
          <a:bodyPr vert="horz" lIns="91440" tIns="45720" rIns="91440" bIns="45720" rtlCol="0" anchor="t">
            <a:normAutofit fontScale="925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US" dirty="0"/>
              <a:t>Country Snapshots - Mexico</a:t>
            </a:r>
          </a:p>
        </p:txBody>
      </p:sp>
      <p:sp>
        <p:nvSpPr>
          <p:cNvPr id="5" name="TextBox 4">
            <a:extLst>
              <a:ext uri="{FF2B5EF4-FFF2-40B4-BE49-F238E27FC236}">
                <a16:creationId xmlns:a16="http://schemas.microsoft.com/office/drawing/2014/main" id="{A2F51854-3843-1F4C-BBE4-747F1CEB3A1F}"/>
              </a:ext>
            </a:extLst>
          </p:cNvPr>
          <p:cNvSpPr txBox="1"/>
          <p:nvPr/>
        </p:nvSpPr>
        <p:spPr>
          <a:xfrm>
            <a:off x="4523109" y="1321649"/>
            <a:ext cx="4431322" cy="3539430"/>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Low-Carbon measures in cities could support the equivalent of:</a:t>
            </a:r>
          </a:p>
          <a:p>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Would require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cumulative investments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of US$960 billion to 2050 and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yield returns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with a net present value of US$210 billion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based on cost savings alone.</a:t>
            </a:r>
          </a:p>
        </p:txBody>
      </p:sp>
      <p:graphicFrame>
        <p:nvGraphicFramePr>
          <p:cNvPr id="8" name="Table 3">
            <a:extLst>
              <a:ext uri="{FF2B5EF4-FFF2-40B4-BE49-F238E27FC236}">
                <a16:creationId xmlns:a16="http://schemas.microsoft.com/office/drawing/2014/main" id="{2DFAC447-0732-2440-AE8C-DFDAE42EEBE3}"/>
              </a:ext>
            </a:extLst>
          </p:cNvPr>
          <p:cNvGraphicFramePr>
            <a:graphicFrameLocks noGrp="1"/>
          </p:cNvGraphicFramePr>
          <p:nvPr>
            <p:extLst>
              <p:ext uri="{D42A27DB-BD31-4B8C-83A1-F6EECF244321}">
                <p14:modId xmlns:p14="http://schemas.microsoft.com/office/powerpoint/2010/main" val="2451052544"/>
              </p:ext>
            </p:extLst>
          </p:nvPr>
        </p:nvGraphicFramePr>
        <p:xfrm>
          <a:off x="4584279" y="1941636"/>
          <a:ext cx="4308983" cy="1548564"/>
        </p:xfrm>
        <a:graphic>
          <a:graphicData uri="http://schemas.openxmlformats.org/drawingml/2006/table">
            <a:tbl>
              <a:tblPr firstRow="1" bandRow="1">
                <a:tableStyleId>{7DF18680-E054-41AD-8BC1-D1AEF772440D}</a:tableStyleId>
              </a:tblPr>
              <a:tblGrid>
                <a:gridCol w="713456">
                  <a:extLst>
                    <a:ext uri="{9D8B030D-6E8A-4147-A177-3AD203B41FA5}">
                      <a16:colId xmlns:a16="http://schemas.microsoft.com/office/drawing/2014/main" val="3902729409"/>
                    </a:ext>
                  </a:extLst>
                </a:gridCol>
                <a:gridCol w="1202056">
                  <a:extLst>
                    <a:ext uri="{9D8B030D-6E8A-4147-A177-3AD203B41FA5}">
                      <a16:colId xmlns:a16="http://schemas.microsoft.com/office/drawing/2014/main" val="2697848305"/>
                    </a:ext>
                  </a:extLst>
                </a:gridCol>
                <a:gridCol w="2393471">
                  <a:extLst>
                    <a:ext uri="{9D8B030D-6E8A-4147-A177-3AD203B41FA5}">
                      <a16:colId xmlns:a16="http://schemas.microsoft.com/office/drawing/2014/main" val="784012399"/>
                    </a:ext>
                  </a:extLst>
                </a:gridCol>
              </a:tblGrid>
              <a:tr h="678986">
                <a:tc>
                  <a:txBody>
                    <a:bodyPr/>
                    <a:lstStyle/>
                    <a:p>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New Jobs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Reduction in GHG Emissions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extLst>
                  <a:ext uri="{0D108BD9-81ED-4DB2-BD59-A6C34878D82A}">
                    <a16:rowId xmlns:a16="http://schemas.microsoft.com/office/drawing/2014/main" val="2734361666"/>
                  </a:ext>
                </a:extLst>
              </a:tr>
              <a:tr h="434789">
                <a:tc>
                  <a:txBody>
                    <a:bodyPr/>
                    <a:lstStyle/>
                    <a:p>
                      <a:r>
                        <a:rPr lang="en-US" sz="1600" b="1" kern="1200" dirty="0">
                          <a:solidFill>
                            <a:schemeClr val="tx2"/>
                          </a:solidFill>
                        </a:rPr>
                        <a:t>2030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0.5m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34% (98 Mt CO2-e)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44879659"/>
                  </a:ext>
                </a:extLst>
              </a:tr>
              <a:tr h="434789">
                <a:tc>
                  <a:txBody>
                    <a:bodyPr/>
                    <a:lstStyle/>
                    <a:p>
                      <a:r>
                        <a:rPr lang="en-US" sz="1600" b="1" kern="1200" dirty="0">
                          <a:solidFill>
                            <a:schemeClr val="tx2"/>
                          </a:solidFill>
                        </a:rPr>
                        <a:t>2050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0.1m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tc>
                  <a:txBody>
                    <a:bodyPr/>
                    <a:lstStyle/>
                    <a:p>
                      <a:r>
                        <a:rPr lang="en-US" sz="1600" kern="1200" dirty="0">
                          <a:solidFill>
                            <a:schemeClr val="tx2"/>
                          </a:solidFill>
                        </a:rPr>
                        <a:t>87% (284 Mt CO2-e)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274795939"/>
                  </a:ext>
                </a:extLst>
              </a:tr>
            </a:tbl>
          </a:graphicData>
        </a:graphic>
      </p:graphicFrame>
    </p:spTree>
    <p:extLst>
      <p:ext uri="{BB962C8B-B14F-4D97-AF65-F5344CB8AC3E}">
        <p14:creationId xmlns:p14="http://schemas.microsoft.com/office/powerpoint/2010/main" val="624162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tree, outdoor, road&#10;&#10;Description automatically generated">
            <a:extLst>
              <a:ext uri="{FF2B5EF4-FFF2-40B4-BE49-F238E27FC236}">
                <a16:creationId xmlns:a16="http://schemas.microsoft.com/office/drawing/2014/main" id="{B47F87C6-A8D6-489A-BF6A-ACCB96190C1A}"/>
              </a:ext>
            </a:extLst>
          </p:cNvPr>
          <p:cNvPicPr>
            <a:picLocks noChangeAspect="1"/>
          </p:cNvPicPr>
          <p:nvPr/>
        </p:nvPicPr>
        <p:blipFill rotWithShape="1">
          <a:blip r:embed="rId3"/>
          <a:srcRect r="16231"/>
          <a:stretch/>
        </p:blipFill>
        <p:spPr>
          <a:xfrm>
            <a:off x="2661635" y="0"/>
            <a:ext cx="6482366" cy="5143500"/>
          </a:xfrm>
          <a:prstGeom prst="rect">
            <a:avLst/>
          </a:prstGeom>
        </p:spPr>
      </p:pic>
      <p:sp>
        <p:nvSpPr>
          <p:cNvPr id="4" name="Rectangle 3">
            <a:extLst>
              <a:ext uri="{FF2B5EF4-FFF2-40B4-BE49-F238E27FC236}">
                <a16:creationId xmlns:a16="http://schemas.microsoft.com/office/drawing/2014/main" id="{0EEEED26-5C13-42CA-A8BD-C7706985C0FA}"/>
              </a:ext>
            </a:extLst>
          </p:cNvPr>
          <p:cNvSpPr/>
          <p:nvPr/>
        </p:nvSpPr>
        <p:spPr>
          <a:xfrm>
            <a:off x="449515" y="385763"/>
            <a:ext cx="3461461" cy="43719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3FD301-F66B-4DCA-BF49-DDD00FF22F11}"/>
              </a:ext>
            </a:extLst>
          </p:cNvPr>
          <p:cNvSpPr>
            <a:spLocks noGrp="1"/>
          </p:cNvSpPr>
          <p:nvPr>
            <p:ph type="title"/>
          </p:nvPr>
        </p:nvSpPr>
        <p:spPr/>
        <p:txBody>
          <a:bodyPr>
            <a:normAutofit fontScale="90000"/>
          </a:bodyPr>
          <a:lstStyle/>
          <a:p>
            <a:r>
              <a:rPr lang="en-US" b="1" dirty="0">
                <a:solidFill>
                  <a:schemeClr val="bg1"/>
                </a:solidFill>
              </a:rPr>
              <a:t>Country Snapshots - Mexico</a:t>
            </a:r>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11"/>
          </p:nvPr>
        </p:nvSpPr>
        <p:spPr>
          <a:xfrm>
            <a:off x="515295" y="1620837"/>
            <a:ext cx="3447124" cy="2835274"/>
          </a:xfrm>
        </p:spPr>
        <p:txBody>
          <a:bodyPr>
            <a:normAutofit fontScale="92500" lnSpcReduction="20000"/>
          </a:bodyPr>
          <a:lstStyle/>
          <a:p>
            <a:r>
              <a:rPr lang="en-US" b="1" dirty="0">
                <a:solidFill>
                  <a:schemeClr val="bg1"/>
                </a:solidFill>
              </a:rPr>
              <a:t>Recommendations</a:t>
            </a:r>
          </a:p>
          <a:p>
            <a:pPr marL="285750" indent="-285750">
              <a:buClr>
                <a:schemeClr val="bg1"/>
              </a:buClr>
              <a:buFont typeface="Arial" panose="020B0604020202020204" pitchFamily="34" charset="0"/>
              <a:buChar char="•"/>
            </a:pPr>
            <a:r>
              <a:rPr lang="en-US" dirty="0"/>
              <a:t>Supporting the </a:t>
            </a:r>
            <a:r>
              <a:rPr lang="en-US" b="1" dirty="0"/>
              <a:t>creation of metropolitan authorities </a:t>
            </a:r>
            <a:r>
              <a:rPr lang="en-US" dirty="0"/>
              <a:t>for integrated land use and transport planning</a:t>
            </a:r>
          </a:p>
          <a:p>
            <a:pPr marL="285750" indent="-285750">
              <a:buClr>
                <a:schemeClr val="bg1"/>
              </a:buClr>
              <a:buFont typeface="Arial" panose="020B0604020202020204" pitchFamily="34" charset="0"/>
              <a:buChar char="•"/>
            </a:pPr>
            <a:r>
              <a:rPr lang="en-US" dirty="0"/>
              <a:t>Expanding the supply of </a:t>
            </a:r>
            <a:r>
              <a:rPr lang="en-US" b="1" dirty="0"/>
              <a:t>affordable and well-situated housing </a:t>
            </a:r>
            <a:r>
              <a:rPr lang="en-US" dirty="0"/>
              <a:t>connected to public transport</a:t>
            </a:r>
          </a:p>
          <a:p>
            <a:pPr marL="285750" indent="-285750">
              <a:buClr>
                <a:schemeClr val="bg1"/>
              </a:buClr>
              <a:buFont typeface="Arial" panose="020B0604020202020204" pitchFamily="34" charset="0"/>
              <a:buChar char="•"/>
            </a:pPr>
            <a:r>
              <a:rPr lang="en-US" dirty="0" err="1"/>
              <a:t>Prioritising</a:t>
            </a:r>
            <a:r>
              <a:rPr lang="en-US" dirty="0"/>
              <a:t> a </a:t>
            </a:r>
            <a:r>
              <a:rPr lang="en-US" b="1" dirty="0"/>
              <a:t>just transition to zero-carbon cities</a:t>
            </a:r>
            <a:r>
              <a:rPr lang="en-US" dirty="0"/>
              <a:t>, with special attention to poor and </a:t>
            </a:r>
            <a:r>
              <a:rPr lang="en-US" dirty="0" err="1"/>
              <a:t>marginalised</a:t>
            </a:r>
            <a:r>
              <a:rPr lang="en-US" dirty="0"/>
              <a:t> people</a:t>
            </a:r>
          </a:p>
        </p:txBody>
      </p:sp>
    </p:spTree>
    <p:extLst>
      <p:ext uri="{BB962C8B-B14F-4D97-AF65-F5344CB8AC3E}">
        <p14:creationId xmlns:p14="http://schemas.microsoft.com/office/powerpoint/2010/main" val="2342671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F26A02-3AEC-40DA-BB2C-C94FBDDC8186}"/>
              </a:ext>
            </a:extLst>
          </p:cNvPr>
          <p:cNvSpPr>
            <a:spLocks noGrp="1"/>
          </p:cNvSpPr>
          <p:nvPr>
            <p:ph idx="4294967295"/>
          </p:nvPr>
        </p:nvSpPr>
        <p:spPr>
          <a:xfrm>
            <a:off x="329722" y="1305829"/>
            <a:ext cx="4346575" cy="3567112"/>
          </a:xfrm>
        </p:spPr>
        <p:txBody>
          <a:bodyPr>
            <a:normAutofit fontScale="92500" lnSpcReduction="20000"/>
          </a:bodyPr>
          <a:lstStyle/>
          <a:p>
            <a:r>
              <a:rPr lang="en-US" sz="1900" dirty="0"/>
              <a:t>South Africa’s cities are powerful economic engines, home to </a:t>
            </a:r>
            <a:r>
              <a:rPr lang="en-US" sz="1900" b="1" dirty="0">
                <a:solidFill>
                  <a:schemeClr val="bg2"/>
                </a:solidFill>
              </a:rPr>
              <a:t>66% </a:t>
            </a:r>
            <a:r>
              <a:rPr lang="en-US" sz="1900" dirty="0"/>
              <a:t>of the population.</a:t>
            </a:r>
          </a:p>
          <a:p>
            <a:r>
              <a:rPr lang="en-US" sz="1900" dirty="0"/>
              <a:t>However, many cities </a:t>
            </a:r>
            <a:r>
              <a:rPr lang="en-US" sz="1900" b="1" dirty="0">
                <a:solidFill>
                  <a:schemeClr val="bg2"/>
                </a:solidFill>
              </a:rPr>
              <a:t>lack basic services </a:t>
            </a:r>
            <a:r>
              <a:rPr lang="en-US" sz="1900" dirty="0"/>
              <a:t>such as piped water, modern sanitation and electrification, and public transport, and there is a growing concern over </a:t>
            </a:r>
            <a:r>
              <a:rPr lang="en-US" sz="1900" b="1" dirty="0">
                <a:solidFill>
                  <a:schemeClr val="bg2"/>
                </a:solidFill>
              </a:rPr>
              <a:t>water scarcity.</a:t>
            </a:r>
            <a:endParaRPr lang="en-US" sz="1900" dirty="0"/>
          </a:p>
          <a:p>
            <a:r>
              <a:rPr lang="en-US" sz="1900" dirty="0"/>
              <a:t>Fortunately, cities already play a prominent part in national policies like the </a:t>
            </a:r>
            <a:r>
              <a:rPr lang="en-US" sz="1900" b="1" dirty="0">
                <a:solidFill>
                  <a:schemeClr val="bg2"/>
                </a:solidFill>
              </a:rPr>
              <a:t>Long-Term Low Emissions Development Strategy (SA-LEDS)</a:t>
            </a:r>
            <a:r>
              <a:rPr lang="en-US" sz="1900" dirty="0"/>
              <a:t>, a policy aiming to reach net-zero GHGs by 2050.</a:t>
            </a:r>
          </a:p>
        </p:txBody>
      </p:sp>
      <p:sp>
        <p:nvSpPr>
          <p:cNvPr id="7" name="Title 1">
            <a:extLst>
              <a:ext uri="{FF2B5EF4-FFF2-40B4-BE49-F238E27FC236}">
                <a16:creationId xmlns:a16="http://schemas.microsoft.com/office/drawing/2014/main" id="{3B931B1B-A283-3E45-B9DE-97B37B2B3F96}"/>
              </a:ext>
            </a:extLst>
          </p:cNvPr>
          <p:cNvSpPr txBox="1">
            <a:spLocks/>
          </p:cNvSpPr>
          <p:nvPr/>
        </p:nvSpPr>
        <p:spPr>
          <a:xfrm>
            <a:off x="1733057" y="419101"/>
            <a:ext cx="5677886" cy="687858"/>
          </a:xfrm>
          <a:prstGeom prst="rect">
            <a:avLst/>
          </a:prstGeom>
        </p:spPr>
        <p:txBody>
          <a:bodyPr vert="horz" lIns="91440" tIns="45720" rIns="91440" bIns="45720" rtlCol="0" anchor="t">
            <a:normAutofit fontScale="925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US" dirty="0">
                <a:solidFill>
                  <a:schemeClr val="bg2"/>
                </a:solidFill>
              </a:rPr>
              <a:t>Country Snapshots – South Africa</a:t>
            </a:r>
          </a:p>
        </p:txBody>
      </p:sp>
      <p:sp>
        <p:nvSpPr>
          <p:cNvPr id="6" name="TextBox 5">
            <a:extLst>
              <a:ext uri="{FF2B5EF4-FFF2-40B4-BE49-F238E27FC236}">
                <a16:creationId xmlns:a16="http://schemas.microsoft.com/office/drawing/2014/main" id="{238A057B-782A-884B-84B2-A6B3AA559637}"/>
              </a:ext>
            </a:extLst>
          </p:cNvPr>
          <p:cNvSpPr txBox="1"/>
          <p:nvPr/>
        </p:nvSpPr>
        <p:spPr>
          <a:xfrm>
            <a:off x="4816221" y="1305829"/>
            <a:ext cx="4100389" cy="3539430"/>
          </a:xfrm>
          <a:prstGeom prst="rect">
            <a:avLst/>
          </a:prstGeom>
          <a:noFill/>
        </p:spPr>
        <p:txBody>
          <a:bodyPr wrap="square" rtlCol="0">
            <a:spAutoFit/>
          </a:bodyPr>
          <a:lstStyle/>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Low-Carbon measures in cities could support the equivalent of:</a:t>
            </a:r>
          </a:p>
          <a:p>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endPar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Would require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cumulative investments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of US</a:t>
            </a:r>
            <a:r>
              <a:rPr lang="en-US" sz="1600" dirty="0">
                <a:solidFill>
                  <a:schemeClr val="accent6"/>
                </a:solidFill>
                <a:latin typeface="Roboto" panose="02000000000000000000" pitchFamily="2" charset="0"/>
                <a:ea typeface="Roboto" panose="02000000000000000000" pitchFamily="2" charset="0"/>
              </a:rPr>
              <a:t>$270 bil</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lion to 2050 and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yield returns</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with a net present value of US$220 billion </a:t>
            </a:r>
            <a:r>
              <a:rPr lang="en-US" sz="1600" b="1" dirty="0">
                <a:solidFill>
                  <a:schemeClr val="accent6"/>
                </a:solidFill>
                <a:latin typeface="Roboto" panose="02000000000000000000" pitchFamily="2" charset="0"/>
                <a:ea typeface="Roboto" panose="02000000000000000000" pitchFamily="2" charset="0"/>
                <a:cs typeface="Roboto" panose="02000000000000000000" pitchFamily="2" charset="0"/>
              </a:rPr>
              <a:t>based on cost savings alone.</a:t>
            </a:r>
          </a:p>
        </p:txBody>
      </p:sp>
      <p:graphicFrame>
        <p:nvGraphicFramePr>
          <p:cNvPr id="8" name="Table 3">
            <a:extLst>
              <a:ext uri="{FF2B5EF4-FFF2-40B4-BE49-F238E27FC236}">
                <a16:creationId xmlns:a16="http://schemas.microsoft.com/office/drawing/2014/main" id="{FA42070B-EEDF-0C48-8340-32F270C291C3}"/>
              </a:ext>
            </a:extLst>
          </p:cNvPr>
          <p:cNvGraphicFramePr>
            <a:graphicFrameLocks noGrp="1"/>
          </p:cNvGraphicFramePr>
          <p:nvPr>
            <p:extLst>
              <p:ext uri="{D42A27DB-BD31-4B8C-83A1-F6EECF244321}">
                <p14:modId xmlns:p14="http://schemas.microsoft.com/office/powerpoint/2010/main" val="2848276880"/>
              </p:ext>
            </p:extLst>
          </p:nvPr>
        </p:nvGraphicFramePr>
        <p:xfrm>
          <a:off x="4816221" y="1996027"/>
          <a:ext cx="3960465" cy="1538307"/>
        </p:xfrm>
        <a:graphic>
          <a:graphicData uri="http://schemas.openxmlformats.org/drawingml/2006/table">
            <a:tbl>
              <a:tblPr firstRow="1" bandRow="1">
                <a:tableStyleId>{7DF18680-E054-41AD-8BC1-D1AEF772440D}</a:tableStyleId>
              </a:tblPr>
              <a:tblGrid>
                <a:gridCol w="655750">
                  <a:extLst>
                    <a:ext uri="{9D8B030D-6E8A-4147-A177-3AD203B41FA5}">
                      <a16:colId xmlns:a16="http://schemas.microsoft.com/office/drawing/2014/main" val="3902729409"/>
                    </a:ext>
                  </a:extLst>
                </a:gridCol>
                <a:gridCol w="1104832">
                  <a:extLst>
                    <a:ext uri="{9D8B030D-6E8A-4147-A177-3AD203B41FA5}">
                      <a16:colId xmlns:a16="http://schemas.microsoft.com/office/drawing/2014/main" val="2697848305"/>
                    </a:ext>
                  </a:extLst>
                </a:gridCol>
                <a:gridCol w="2199883">
                  <a:extLst>
                    <a:ext uri="{9D8B030D-6E8A-4147-A177-3AD203B41FA5}">
                      <a16:colId xmlns:a16="http://schemas.microsoft.com/office/drawing/2014/main" val="784012399"/>
                    </a:ext>
                  </a:extLst>
                </a:gridCol>
              </a:tblGrid>
              <a:tr h="674489">
                <a:tc>
                  <a:txBody>
                    <a:bodyPr/>
                    <a:lstStyle/>
                    <a:p>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New Jobs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r>
                        <a:rPr lang="en-US" sz="1600" kern="1200" dirty="0">
                          <a:solidFill>
                            <a:schemeClr val="tx2"/>
                          </a:solidFill>
                        </a:rPr>
                        <a:t>Reduction in GHG Emissions</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nchor="ctr">
                    <a:noFill/>
                  </a:tcPr>
                </a:tc>
                <a:extLst>
                  <a:ext uri="{0D108BD9-81ED-4DB2-BD59-A6C34878D82A}">
                    <a16:rowId xmlns:a16="http://schemas.microsoft.com/office/drawing/2014/main" val="2734361666"/>
                  </a:ext>
                </a:extLst>
              </a:tr>
              <a:tr h="431909">
                <a:tc>
                  <a:txBody>
                    <a:bodyPr/>
                    <a:lstStyle/>
                    <a:p>
                      <a:r>
                        <a:rPr lang="en-US" sz="1600" b="1" kern="1200" dirty="0">
                          <a:solidFill>
                            <a:schemeClr val="tx2"/>
                          </a:solidFill>
                        </a:rPr>
                        <a:t>2030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40000"/>
                        <a:lumOff val="60000"/>
                      </a:schemeClr>
                    </a:solidFill>
                  </a:tcPr>
                </a:tc>
                <a:tc>
                  <a:txBody>
                    <a:bodyPr/>
                    <a:lstStyle/>
                    <a:p>
                      <a:r>
                        <a:rPr lang="en-US" sz="1600" kern="1200" dirty="0">
                          <a:solidFill>
                            <a:schemeClr val="tx2"/>
                          </a:solidFill>
                        </a:rPr>
                        <a:t>0.7m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40000"/>
                        <a:lumOff val="60000"/>
                      </a:schemeClr>
                    </a:solidFill>
                  </a:tcPr>
                </a:tc>
                <a:tc>
                  <a:txBody>
                    <a:bodyPr/>
                    <a:lstStyle/>
                    <a:p>
                      <a:r>
                        <a:rPr lang="en-US" sz="1600" kern="1200" dirty="0">
                          <a:solidFill>
                            <a:schemeClr val="tx2"/>
                          </a:solidFill>
                        </a:rPr>
                        <a:t>54% (81 Mt CO</a:t>
                      </a:r>
                      <a:r>
                        <a:rPr lang="en-US" sz="1600" kern="1200" baseline="-25000" dirty="0">
                          <a:solidFill>
                            <a:schemeClr val="tx2"/>
                          </a:solidFill>
                        </a:rPr>
                        <a:t>2</a:t>
                      </a:r>
                      <a:r>
                        <a:rPr lang="en-US" sz="1600" kern="1200" dirty="0">
                          <a:solidFill>
                            <a:schemeClr val="tx2"/>
                          </a:solidFill>
                        </a:rPr>
                        <a:t>-e)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40000"/>
                        <a:lumOff val="60000"/>
                      </a:schemeClr>
                    </a:solidFill>
                  </a:tcPr>
                </a:tc>
                <a:extLst>
                  <a:ext uri="{0D108BD9-81ED-4DB2-BD59-A6C34878D82A}">
                    <a16:rowId xmlns:a16="http://schemas.microsoft.com/office/drawing/2014/main" val="444879659"/>
                  </a:ext>
                </a:extLst>
              </a:tr>
              <a:tr h="431909">
                <a:tc>
                  <a:txBody>
                    <a:bodyPr/>
                    <a:lstStyle/>
                    <a:p>
                      <a:r>
                        <a:rPr lang="en-US" sz="1600" b="1" kern="1200" dirty="0">
                          <a:solidFill>
                            <a:schemeClr val="tx2"/>
                          </a:solidFill>
                        </a:rPr>
                        <a:t>2050</a:t>
                      </a:r>
                      <a:endParaRPr lang="en-US" sz="1600" b="1"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20000"/>
                        <a:lumOff val="80000"/>
                      </a:schemeClr>
                    </a:solidFill>
                  </a:tcPr>
                </a:tc>
                <a:tc>
                  <a:txBody>
                    <a:bodyPr/>
                    <a:lstStyle/>
                    <a:p>
                      <a:r>
                        <a:rPr lang="en-US" sz="1600" kern="1200" dirty="0">
                          <a:solidFill>
                            <a:schemeClr val="tx2"/>
                          </a:solidFill>
                        </a:rPr>
                        <a:t>0.3m</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20000"/>
                        <a:lumOff val="80000"/>
                      </a:schemeClr>
                    </a:solidFill>
                  </a:tcPr>
                </a:tc>
                <a:tc>
                  <a:txBody>
                    <a:bodyPr/>
                    <a:lstStyle/>
                    <a:p>
                      <a:r>
                        <a:rPr lang="en-US" sz="1600" kern="1200" dirty="0">
                          <a:solidFill>
                            <a:schemeClr val="tx2"/>
                          </a:solidFill>
                        </a:rPr>
                        <a:t>92% (146 Mt CO</a:t>
                      </a:r>
                      <a:r>
                        <a:rPr lang="en-US" sz="1600" kern="1200" baseline="-25000" dirty="0">
                          <a:solidFill>
                            <a:schemeClr val="tx2"/>
                          </a:solidFill>
                        </a:rPr>
                        <a:t>2</a:t>
                      </a:r>
                      <a:r>
                        <a:rPr lang="en-US" sz="1600" kern="1200" dirty="0">
                          <a:solidFill>
                            <a:schemeClr val="tx2"/>
                          </a:solidFill>
                        </a:rPr>
                        <a:t>-e)</a:t>
                      </a:r>
                      <a:endParaRPr lang="en-US" sz="1600" kern="1200" dirty="0">
                        <a:solidFill>
                          <a:schemeClr val="tx2"/>
                        </a:solidFill>
                        <a:latin typeface="Roboto" panose="02000000000000000000" pitchFamily="2" charset="0"/>
                        <a:ea typeface="Roboto" panose="02000000000000000000" pitchFamily="2" charset="0"/>
                        <a:cs typeface="Roboto" panose="02000000000000000000" pitchFamily="2" charset="0"/>
                      </a:endParaRPr>
                    </a:p>
                  </a:txBody>
                  <a:tcPr>
                    <a:solidFill>
                      <a:schemeClr val="bg2">
                        <a:lumMod val="20000"/>
                        <a:lumOff val="80000"/>
                      </a:schemeClr>
                    </a:solidFill>
                  </a:tcPr>
                </a:tc>
                <a:extLst>
                  <a:ext uri="{0D108BD9-81ED-4DB2-BD59-A6C34878D82A}">
                    <a16:rowId xmlns:a16="http://schemas.microsoft.com/office/drawing/2014/main" val="4274795939"/>
                  </a:ext>
                </a:extLst>
              </a:tr>
            </a:tbl>
          </a:graphicData>
        </a:graphic>
      </p:graphicFrame>
    </p:spTree>
    <p:extLst>
      <p:ext uri="{BB962C8B-B14F-4D97-AF65-F5344CB8AC3E}">
        <p14:creationId xmlns:p14="http://schemas.microsoft.com/office/powerpoint/2010/main" val="2506959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07ECD-E405-4383-9165-8D754F513474}"/>
              </a:ext>
            </a:extLst>
          </p:cNvPr>
          <p:cNvPicPr>
            <a:picLocks noChangeAspect="1"/>
          </p:cNvPicPr>
          <p:nvPr/>
        </p:nvPicPr>
        <p:blipFill rotWithShape="1">
          <a:blip r:embed="rId3"/>
          <a:srcRect r="18306"/>
          <a:stretch/>
        </p:blipFill>
        <p:spPr>
          <a:xfrm>
            <a:off x="2796719" y="0"/>
            <a:ext cx="6347282" cy="5143500"/>
          </a:xfrm>
          <a:prstGeom prst="rect">
            <a:avLst/>
          </a:prstGeom>
        </p:spPr>
      </p:pic>
      <p:sp>
        <p:nvSpPr>
          <p:cNvPr id="6" name="Rectangle 5">
            <a:extLst>
              <a:ext uri="{FF2B5EF4-FFF2-40B4-BE49-F238E27FC236}">
                <a16:creationId xmlns:a16="http://schemas.microsoft.com/office/drawing/2014/main" id="{85C9755C-0658-442A-9C71-37B67835A4A1}"/>
              </a:ext>
            </a:extLst>
          </p:cNvPr>
          <p:cNvSpPr/>
          <p:nvPr/>
        </p:nvSpPr>
        <p:spPr>
          <a:xfrm>
            <a:off x="730251" y="385763"/>
            <a:ext cx="3727450" cy="43719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23FD301-F66B-4DCA-BF49-DDD00FF22F11}"/>
              </a:ext>
            </a:extLst>
          </p:cNvPr>
          <p:cNvSpPr>
            <a:spLocks noGrp="1"/>
          </p:cNvSpPr>
          <p:nvPr>
            <p:ph type="title" idx="4294967295"/>
          </p:nvPr>
        </p:nvSpPr>
        <p:spPr>
          <a:xfrm>
            <a:off x="914400" y="549275"/>
            <a:ext cx="3344863" cy="1071563"/>
          </a:xfrm>
        </p:spPr>
        <p:txBody>
          <a:bodyPr>
            <a:normAutofit fontScale="90000"/>
          </a:bodyPr>
          <a:lstStyle/>
          <a:p>
            <a:r>
              <a:rPr lang="en-US" b="1" dirty="0">
                <a:solidFill>
                  <a:schemeClr val="bg1"/>
                </a:solidFill>
              </a:rPr>
              <a:t>Country Snapshots – South Africa</a:t>
            </a:r>
          </a:p>
        </p:txBody>
      </p:sp>
      <p:sp>
        <p:nvSpPr>
          <p:cNvPr id="3" name="Content Placeholder 2">
            <a:extLst>
              <a:ext uri="{FF2B5EF4-FFF2-40B4-BE49-F238E27FC236}">
                <a16:creationId xmlns:a16="http://schemas.microsoft.com/office/drawing/2014/main" id="{F2F26A02-3AEC-40DA-BB2C-C94FBDDC8186}"/>
              </a:ext>
            </a:extLst>
          </p:cNvPr>
          <p:cNvSpPr>
            <a:spLocks noGrp="1"/>
          </p:cNvSpPr>
          <p:nvPr>
            <p:ph sz="quarter" idx="4294967295"/>
          </p:nvPr>
        </p:nvSpPr>
        <p:spPr>
          <a:xfrm>
            <a:off x="914400" y="1758950"/>
            <a:ext cx="3230563" cy="2835275"/>
          </a:xfrm>
        </p:spPr>
        <p:txBody>
          <a:bodyPr>
            <a:normAutofit fontScale="70000" lnSpcReduction="20000"/>
          </a:bodyPr>
          <a:lstStyle/>
          <a:p>
            <a:r>
              <a:rPr lang="en-US" b="1" dirty="0">
                <a:solidFill>
                  <a:schemeClr val="bg1"/>
                </a:solidFill>
              </a:rPr>
              <a:t>Recommendations</a:t>
            </a:r>
          </a:p>
          <a:p>
            <a:pPr marL="285750" indent="-285750">
              <a:buClr>
                <a:schemeClr val="bg1"/>
              </a:buClr>
              <a:buFont typeface="Arial" panose="020B0604020202020204" pitchFamily="34" charset="0"/>
              <a:buChar char="•"/>
            </a:pPr>
            <a:r>
              <a:rPr lang="en-US" dirty="0">
                <a:solidFill>
                  <a:schemeClr val="bg1"/>
                </a:solidFill>
              </a:rPr>
              <a:t>Strengthening municipalities’ ability to purchase their own power</a:t>
            </a:r>
          </a:p>
          <a:p>
            <a:pPr marL="285750" indent="-285750">
              <a:buClr>
                <a:schemeClr val="bg1"/>
              </a:buClr>
              <a:buFont typeface="Arial" panose="020B0604020202020204" pitchFamily="34" charset="0"/>
              <a:buChar char="•"/>
            </a:pPr>
            <a:r>
              <a:rPr lang="en-US" dirty="0">
                <a:solidFill>
                  <a:schemeClr val="bg1"/>
                </a:solidFill>
              </a:rPr>
              <a:t>Putting pro-poor urban measures at the heart SA-LEDS implementation</a:t>
            </a:r>
          </a:p>
          <a:p>
            <a:pPr marL="285750" indent="-285750">
              <a:buClr>
                <a:schemeClr val="bg1"/>
              </a:buClr>
              <a:buFont typeface="Arial" panose="020B0604020202020204" pitchFamily="34" charset="0"/>
              <a:buChar char="•"/>
            </a:pPr>
            <a:r>
              <a:rPr lang="en-US" dirty="0" err="1">
                <a:solidFill>
                  <a:schemeClr val="bg1"/>
                </a:solidFill>
              </a:rPr>
              <a:t>Prioritising</a:t>
            </a:r>
            <a:r>
              <a:rPr lang="en-US" dirty="0">
                <a:solidFill>
                  <a:schemeClr val="bg1"/>
                </a:solidFill>
              </a:rPr>
              <a:t> improved mobility for lower-income urban residents</a:t>
            </a:r>
          </a:p>
          <a:p>
            <a:pPr marL="285750" indent="-285750">
              <a:buClr>
                <a:schemeClr val="bg1"/>
              </a:buClr>
              <a:buFont typeface="Arial" panose="020B0604020202020204" pitchFamily="34" charset="0"/>
              <a:buChar char="•"/>
            </a:pPr>
            <a:r>
              <a:rPr lang="en-US" dirty="0">
                <a:solidFill>
                  <a:schemeClr val="bg1"/>
                </a:solidFill>
              </a:rPr>
              <a:t>Protecting and restoring ecosystems in and around cities</a:t>
            </a:r>
          </a:p>
        </p:txBody>
      </p:sp>
    </p:spTree>
    <p:extLst>
      <p:ext uri="{BB962C8B-B14F-4D97-AF65-F5344CB8AC3E}">
        <p14:creationId xmlns:p14="http://schemas.microsoft.com/office/powerpoint/2010/main" val="779730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E494D-EC9F-9B48-9D73-00307F339AAD}"/>
              </a:ext>
            </a:extLst>
          </p:cNvPr>
          <p:cNvSpPr>
            <a:spLocks noGrp="1"/>
          </p:cNvSpPr>
          <p:nvPr>
            <p:ph type="title" idx="4294967295"/>
          </p:nvPr>
        </p:nvSpPr>
        <p:spPr>
          <a:xfrm>
            <a:off x="1617662" y="2064219"/>
            <a:ext cx="5908675" cy="507531"/>
          </a:xfrm>
        </p:spPr>
        <p:txBody>
          <a:bodyPr>
            <a:normAutofit fontScale="90000"/>
          </a:bodyPr>
          <a:lstStyle/>
          <a:p>
            <a:pPr algn="ctr"/>
            <a:r>
              <a:rPr lang="en-US" sz="3600" dirty="0">
                <a:solidFill>
                  <a:schemeClr val="bg1"/>
                </a:solidFill>
              </a:rPr>
              <a:t>A Global Call to Action</a:t>
            </a:r>
            <a:br>
              <a:rPr lang="en-US" dirty="0">
                <a:solidFill>
                  <a:schemeClr val="bg1"/>
                </a:solidFill>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2721983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53F0AA-22F8-5743-94DD-4F10D354FE29}"/>
              </a:ext>
            </a:extLst>
          </p:cNvPr>
          <p:cNvSpPr txBox="1"/>
          <p:nvPr/>
        </p:nvSpPr>
        <p:spPr>
          <a:xfrm>
            <a:off x="408476" y="1140031"/>
            <a:ext cx="6009909" cy="4047262"/>
          </a:xfrm>
          <a:prstGeom prst="rect">
            <a:avLst/>
          </a:prstGeom>
          <a:noFill/>
        </p:spPr>
        <p:txBody>
          <a:bodyPr wrap="square" rtlCol="0">
            <a:spAutoFit/>
          </a:bodyPr>
          <a:lstStyle/>
          <a:p>
            <a:pPr lvl="0"/>
            <a:r>
              <a:rPr lang="en-US" sz="1500" b="1" dirty="0">
                <a:solidFill>
                  <a:schemeClr val="accent1"/>
                </a:solidFill>
                <a:latin typeface="Roboto" panose="02000000000000000000" pitchFamily="2" charset="0"/>
                <a:ea typeface="Roboto" panose="02000000000000000000" pitchFamily="2" charset="0"/>
                <a:cs typeface="Roboto" panose="02000000000000000000" pitchFamily="2" charset="0"/>
              </a:rPr>
              <a:t>Develop an overarching strategy to deliver shared prosperity </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while reaching net-zero emissions – and place cities at its heart. </a:t>
            </a:r>
          </a:p>
          <a:p>
            <a:pPr lvl="0"/>
            <a:endParaRPr lang="en-US" sz="800" dirty="0">
              <a:solidFill>
                <a:schemeClr val="accent6"/>
              </a:solidFill>
              <a:latin typeface="Roboto" panose="02000000000000000000" pitchFamily="2" charset="0"/>
              <a:ea typeface="Roboto" panose="02000000000000000000" pitchFamily="2" charset="0"/>
              <a:cs typeface="Roboto" panose="02000000000000000000" pitchFamily="2" charset="0"/>
            </a:endParaRPr>
          </a:p>
          <a:p>
            <a:pPr lvl="0"/>
            <a:r>
              <a:rPr lang="en-US" sz="1500" b="1" dirty="0">
                <a:solidFill>
                  <a:schemeClr val="accent1"/>
                </a:solidFill>
                <a:latin typeface="Roboto" panose="02000000000000000000" pitchFamily="2" charset="0"/>
                <a:ea typeface="Roboto" panose="02000000000000000000" pitchFamily="2" charset="0"/>
                <a:cs typeface="Roboto" panose="02000000000000000000" pitchFamily="2" charset="0"/>
              </a:rPr>
              <a:t>Pursue national policies to support cities </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that are compact, connected, clean and resilient.</a:t>
            </a:r>
          </a:p>
          <a:p>
            <a:pPr lvl="0"/>
            <a:endParaRPr lang="en-US" sz="8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lvl="0"/>
            <a:r>
              <a:rPr lang="en-US" sz="1500" b="1" dirty="0">
                <a:solidFill>
                  <a:schemeClr val="accent1"/>
                </a:solidFill>
                <a:latin typeface="Roboto" panose="02000000000000000000" pitchFamily="2" charset="0"/>
                <a:ea typeface="Roboto" panose="02000000000000000000" pitchFamily="2" charset="0"/>
                <a:cs typeface="Roboto" panose="02000000000000000000" pitchFamily="2" charset="0"/>
              </a:rPr>
              <a:t>Fund and finance urban infrastructure </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that is sustainable and resilient. </a:t>
            </a:r>
          </a:p>
          <a:p>
            <a:pPr lvl="0"/>
            <a:endParaRPr lang="en-US" sz="800" b="1"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lvl="0"/>
            <a:r>
              <a:rPr lang="en-US" sz="1500" b="1" dirty="0">
                <a:solidFill>
                  <a:schemeClr val="accent1"/>
                </a:solidFill>
                <a:latin typeface="Roboto" panose="02000000000000000000" pitchFamily="2" charset="0"/>
                <a:ea typeface="Roboto" panose="02000000000000000000" pitchFamily="2" charset="0"/>
                <a:cs typeface="Roboto" panose="02000000000000000000" pitchFamily="2" charset="0"/>
              </a:rPr>
              <a:t>Support local climate action in cities </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through governance and fiscal reforms that empower local governments and facilitate collaboration.</a:t>
            </a:r>
          </a:p>
          <a:p>
            <a:pPr lvl="0"/>
            <a:endParaRPr lang="en-US" sz="800"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lvl="0"/>
            <a:r>
              <a:rPr lang="en-US" sz="1500" b="1" dirty="0">
                <a:solidFill>
                  <a:schemeClr val="accent1"/>
                </a:solidFill>
                <a:latin typeface="Roboto" panose="02000000000000000000" pitchFamily="2" charset="0"/>
                <a:ea typeface="Roboto" panose="02000000000000000000" pitchFamily="2" charset="0"/>
                <a:cs typeface="Roboto" panose="02000000000000000000" pitchFamily="2" charset="0"/>
              </a:rPr>
              <a:t>Proactively plan for a just and resilient urban transition </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by </a:t>
            </a:r>
            <a:r>
              <a:rPr lang="en-US" sz="1500" dirty="0" err="1">
                <a:solidFill>
                  <a:schemeClr val="accent6"/>
                </a:solidFill>
                <a:latin typeface="Roboto" panose="02000000000000000000" pitchFamily="2" charset="0"/>
                <a:ea typeface="Roboto" panose="02000000000000000000" pitchFamily="2" charset="0"/>
                <a:cs typeface="Roboto" panose="02000000000000000000" pitchFamily="2" charset="0"/>
              </a:rPr>
              <a:t>prioritising</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 measures that build resilience and expand economic opportunities for the urban poor</a:t>
            </a:r>
            <a:r>
              <a:rPr lang="en-GB" sz="1500" dirty="0">
                <a:solidFill>
                  <a:schemeClr val="accent6"/>
                </a:solidFill>
                <a:latin typeface="Roboto" panose="02000000000000000000" pitchFamily="2" charset="0"/>
                <a:ea typeface="Roboto" panose="02000000000000000000" pitchFamily="2" charset="0"/>
                <a:cs typeface="Roboto" panose="02000000000000000000" pitchFamily="2" charset="0"/>
              </a:rPr>
              <a:t>.</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 </a:t>
            </a:r>
          </a:p>
          <a:p>
            <a:pPr lvl="0"/>
            <a:endParaRPr lang="en-US" sz="800" b="1" dirty="0">
              <a:solidFill>
                <a:schemeClr val="accent1"/>
              </a:solidFill>
              <a:latin typeface="Roboto" panose="02000000000000000000" pitchFamily="2" charset="0"/>
              <a:ea typeface="Roboto" panose="02000000000000000000" pitchFamily="2" charset="0"/>
              <a:cs typeface="Roboto" panose="02000000000000000000" pitchFamily="2" charset="0"/>
            </a:endParaRPr>
          </a:p>
          <a:p>
            <a:pPr lvl="0"/>
            <a:r>
              <a:rPr lang="en-US" sz="1500" b="1" dirty="0">
                <a:solidFill>
                  <a:schemeClr val="accent1"/>
                </a:solidFill>
                <a:latin typeface="Roboto" panose="02000000000000000000" pitchFamily="2" charset="0"/>
                <a:ea typeface="Roboto" panose="02000000000000000000" pitchFamily="2" charset="0"/>
                <a:cs typeface="Roboto" panose="02000000000000000000" pitchFamily="2" charset="0"/>
              </a:rPr>
              <a:t>Work in partnership with the private sector </a:t>
            </a:r>
            <a:r>
              <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rPr>
              <a:t>to help finance urban transformation.</a:t>
            </a:r>
            <a:r>
              <a:rPr lang="en-GB" sz="1500" dirty="0">
                <a:solidFill>
                  <a:schemeClr val="accent6"/>
                </a:solidFill>
                <a:latin typeface="Roboto" panose="02000000000000000000" pitchFamily="2" charset="0"/>
                <a:ea typeface="Roboto" panose="02000000000000000000" pitchFamily="2" charset="0"/>
                <a:cs typeface="Roboto" panose="02000000000000000000" pitchFamily="2" charset="0"/>
              </a:rPr>
              <a:t>  </a:t>
            </a:r>
            <a:endParaRPr lang="en-US" sz="1500"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5664A0C-74CF-4645-95D8-C578D181263C}"/>
              </a:ext>
            </a:extLst>
          </p:cNvPr>
          <p:cNvSpPr txBox="1">
            <a:spLocks/>
          </p:cNvSpPr>
          <p:nvPr/>
        </p:nvSpPr>
        <p:spPr>
          <a:xfrm>
            <a:off x="408476" y="549275"/>
            <a:ext cx="6249699" cy="590756"/>
          </a:xfrm>
          <a:prstGeom prst="rect">
            <a:avLst/>
          </a:prstGeom>
        </p:spPr>
        <p:txBody>
          <a:bodyPr>
            <a:normAutofit fontScale="925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GB" dirty="0"/>
              <a:t>Recommendations for </a:t>
            </a:r>
            <a:r>
              <a:rPr lang="en-GB" i="1" dirty="0"/>
              <a:t>national leaders</a:t>
            </a:r>
            <a:endParaRPr lang="en-US" dirty="0"/>
          </a:p>
        </p:txBody>
      </p:sp>
      <p:pic>
        <p:nvPicPr>
          <p:cNvPr id="6" name="Picture 5" descr="Icon&#10;&#10;Description automatically generated">
            <a:extLst>
              <a:ext uri="{FF2B5EF4-FFF2-40B4-BE49-F238E27FC236}">
                <a16:creationId xmlns:a16="http://schemas.microsoft.com/office/drawing/2014/main" id="{F4C10391-3918-7846-993D-80CBDEC22BEB}"/>
              </a:ext>
            </a:extLst>
          </p:cNvPr>
          <p:cNvPicPr>
            <a:picLocks noChangeAspect="1"/>
          </p:cNvPicPr>
          <p:nvPr/>
        </p:nvPicPr>
        <p:blipFill>
          <a:blip r:embed="rId3"/>
          <a:stretch>
            <a:fillRect/>
          </a:stretch>
        </p:blipFill>
        <p:spPr>
          <a:xfrm>
            <a:off x="8073656" y="213572"/>
            <a:ext cx="810652" cy="926459"/>
          </a:xfrm>
          <a:prstGeom prst="rect">
            <a:avLst/>
          </a:prstGeom>
        </p:spPr>
      </p:pic>
      <p:sp>
        <p:nvSpPr>
          <p:cNvPr id="10" name="Plaque 9">
            <a:extLst>
              <a:ext uri="{FF2B5EF4-FFF2-40B4-BE49-F238E27FC236}">
                <a16:creationId xmlns:a16="http://schemas.microsoft.com/office/drawing/2014/main" id="{D33F474A-89C5-FA4A-86C3-DC495F636685}"/>
              </a:ext>
            </a:extLst>
          </p:cNvPr>
          <p:cNvSpPr/>
          <p:nvPr/>
        </p:nvSpPr>
        <p:spPr>
          <a:xfrm>
            <a:off x="6592521" y="1482291"/>
            <a:ext cx="2291787" cy="3295469"/>
          </a:xfrm>
          <a:prstGeom prst="plaque">
            <a:avLst>
              <a:gd name="adj" fmla="val 128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2"/>
                </a:solidFill>
                <a:latin typeface="Roboto" panose="02000000000000000000" pitchFamily="2" charset="0"/>
                <a:ea typeface="Roboto" panose="02000000000000000000" pitchFamily="2" charset="0"/>
                <a:cs typeface="Roboto" panose="02000000000000000000" pitchFamily="2" charset="0"/>
              </a:rPr>
              <a:t>India</a:t>
            </a:r>
            <a:r>
              <a:rPr lang="en-GB" sz="1600" dirty="0">
                <a:solidFill>
                  <a:schemeClr val="accent6"/>
                </a:solidFill>
                <a:latin typeface="Roboto" panose="02000000000000000000" pitchFamily="2" charset="0"/>
                <a:ea typeface="Roboto" panose="02000000000000000000" pitchFamily="2" charset="0"/>
                <a:cs typeface="Roboto" panose="02000000000000000000" pitchFamily="2" charset="0"/>
              </a:rPr>
              <a:t> has pledged to mobilise up to </a:t>
            </a:r>
            <a:r>
              <a:rPr lang="en-GB" sz="1600" b="1" dirty="0">
                <a:solidFill>
                  <a:schemeClr val="tx2"/>
                </a:solidFill>
                <a:latin typeface="Roboto" panose="02000000000000000000" pitchFamily="2" charset="0"/>
                <a:ea typeface="Roboto" panose="02000000000000000000" pitchFamily="2" charset="0"/>
                <a:cs typeface="Roboto" panose="02000000000000000000" pitchFamily="2" charset="0"/>
              </a:rPr>
              <a:t>$2 trillion </a:t>
            </a:r>
            <a:r>
              <a:rPr lang="en-GB" sz="1600" dirty="0">
                <a:solidFill>
                  <a:schemeClr val="accent6"/>
                </a:solidFill>
                <a:latin typeface="Roboto" panose="02000000000000000000" pitchFamily="2" charset="0"/>
                <a:ea typeface="Roboto" panose="02000000000000000000" pitchFamily="2" charset="0"/>
                <a:cs typeface="Roboto" panose="02000000000000000000" pitchFamily="2" charset="0"/>
              </a:rPr>
              <a:t>in public and private finance through a National Infrastructure Pipeline that could be truly transformative.</a:t>
            </a:r>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11020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5975F3E-B6F1-5149-9F66-B801372EBD91}"/>
              </a:ext>
            </a:extLst>
          </p:cNvPr>
          <p:cNvSpPr txBox="1">
            <a:spLocks/>
          </p:cNvSpPr>
          <p:nvPr/>
        </p:nvSpPr>
        <p:spPr>
          <a:xfrm>
            <a:off x="467900" y="549275"/>
            <a:ext cx="5869689" cy="590756"/>
          </a:xfrm>
          <a:prstGeom prst="rect">
            <a:avLst/>
          </a:prstGeom>
        </p:spPr>
        <p:txBody>
          <a:bodyPr>
            <a:normAutofit fontScale="925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GB" dirty="0"/>
              <a:t>Recommendations for </a:t>
            </a:r>
            <a:r>
              <a:rPr lang="en-GB" i="1" dirty="0"/>
              <a:t>urban leaders</a:t>
            </a:r>
            <a:endParaRPr lang="en-US" dirty="0"/>
          </a:p>
        </p:txBody>
      </p:sp>
      <p:sp>
        <p:nvSpPr>
          <p:cNvPr id="3" name="TextBox 2">
            <a:extLst>
              <a:ext uri="{FF2B5EF4-FFF2-40B4-BE49-F238E27FC236}">
                <a16:creationId xmlns:a16="http://schemas.microsoft.com/office/drawing/2014/main" id="{2E53F0AA-22F8-5743-94DD-4F10D354FE29}"/>
              </a:ext>
            </a:extLst>
          </p:cNvPr>
          <p:cNvSpPr txBox="1"/>
          <p:nvPr/>
        </p:nvSpPr>
        <p:spPr>
          <a:xfrm>
            <a:off x="467900" y="1306714"/>
            <a:ext cx="5672017" cy="3539430"/>
          </a:xfrm>
          <a:prstGeom prst="rect">
            <a:avLst/>
          </a:prstGeom>
          <a:noFill/>
        </p:spPr>
        <p:txBody>
          <a:bodyPr wrap="square" rtlCol="0">
            <a:spAutoFit/>
          </a:bodyPr>
          <a:lstStyle/>
          <a:p>
            <a:pPr lvl="0"/>
            <a:r>
              <a:rPr lang="en-US" sz="1600" b="1" dirty="0">
                <a:solidFill>
                  <a:schemeClr val="bg2"/>
                </a:solidFill>
                <a:latin typeface="Roboto" panose="02000000000000000000" pitchFamily="2" charset="0"/>
                <a:ea typeface="Roboto" panose="02000000000000000000" pitchFamily="2" charset="0"/>
                <a:cs typeface="Roboto" panose="02000000000000000000" pitchFamily="2" charset="0"/>
              </a:rPr>
              <a:t>Work together with national governments in their efforts to support cities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that are compact, connected, clean, and resilient.</a:t>
            </a:r>
          </a:p>
          <a:p>
            <a:pPr lvl="0"/>
            <a:endParaRPr lang="en-US" sz="1600" b="1" dirty="0">
              <a:solidFill>
                <a:schemeClr val="bg2"/>
              </a:solidFill>
              <a:latin typeface="Roboto" panose="02000000000000000000" pitchFamily="2" charset="0"/>
              <a:ea typeface="Roboto" panose="02000000000000000000" pitchFamily="2" charset="0"/>
              <a:cs typeface="Roboto" panose="02000000000000000000" pitchFamily="2" charset="0"/>
            </a:endParaRPr>
          </a:p>
          <a:p>
            <a:pPr lvl="0"/>
            <a:r>
              <a:rPr lang="en-US" sz="1600" b="1" dirty="0">
                <a:solidFill>
                  <a:schemeClr val="bg2"/>
                </a:solidFill>
                <a:latin typeface="Roboto" panose="02000000000000000000" pitchFamily="2" charset="0"/>
                <a:ea typeface="Roboto" panose="02000000000000000000" pitchFamily="2" charset="0"/>
                <a:cs typeface="Roboto" panose="02000000000000000000" pitchFamily="2" charset="0"/>
              </a:rPr>
              <a:t>Keep innovating and raising local ambitions,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such as pursuing pilot projects in major cities that can be emulated by communities nationwide. </a:t>
            </a:r>
          </a:p>
          <a:p>
            <a:pPr lvl="0"/>
            <a:endParaRPr lang="en-US" sz="1600" b="1" dirty="0">
              <a:solidFill>
                <a:schemeClr val="bg2"/>
              </a:solidFill>
              <a:latin typeface="Roboto" panose="02000000000000000000" pitchFamily="2" charset="0"/>
              <a:ea typeface="Roboto" panose="02000000000000000000" pitchFamily="2" charset="0"/>
              <a:cs typeface="Roboto" panose="02000000000000000000" pitchFamily="2" charset="0"/>
            </a:endParaRPr>
          </a:p>
          <a:p>
            <a:pPr lvl="0"/>
            <a:r>
              <a:rPr lang="en-US" sz="1600" b="1" dirty="0">
                <a:solidFill>
                  <a:schemeClr val="bg2"/>
                </a:solidFill>
                <a:latin typeface="Roboto" panose="02000000000000000000" pitchFamily="2" charset="0"/>
                <a:ea typeface="Roboto" panose="02000000000000000000" pitchFamily="2" charset="0"/>
                <a:cs typeface="Roboto" panose="02000000000000000000" pitchFamily="2" charset="0"/>
              </a:rPr>
              <a:t>Strengthen the role of communities in cities,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especially poor and </a:t>
            </a:r>
            <a:r>
              <a:rPr lang="en-US" sz="1600" dirty="0" err="1">
                <a:solidFill>
                  <a:schemeClr val="accent6"/>
                </a:solidFill>
                <a:latin typeface="Roboto" panose="02000000000000000000" pitchFamily="2" charset="0"/>
                <a:ea typeface="Roboto" panose="02000000000000000000" pitchFamily="2" charset="0"/>
                <a:cs typeface="Roboto" panose="02000000000000000000" pitchFamily="2" charset="0"/>
              </a:rPr>
              <a:t>marginalised</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people, in planning and decision-making processes that affect their lives. </a:t>
            </a:r>
          </a:p>
          <a:p>
            <a:pPr lvl="0"/>
            <a:endParaRPr lang="en-US" sz="1600" b="1" dirty="0">
              <a:solidFill>
                <a:schemeClr val="bg2"/>
              </a:solidFill>
              <a:latin typeface="Roboto" panose="02000000000000000000" pitchFamily="2" charset="0"/>
              <a:ea typeface="Roboto" panose="02000000000000000000" pitchFamily="2" charset="0"/>
              <a:cs typeface="Roboto" panose="02000000000000000000" pitchFamily="2" charset="0"/>
            </a:endParaRPr>
          </a:p>
          <a:p>
            <a:pPr lvl="0"/>
            <a:r>
              <a:rPr lang="en-US" sz="1600" b="1" dirty="0">
                <a:solidFill>
                  <a:schemeClr val="bg2"/>
                </a:solidFill>
                <a:latin typeface="Roboto" panose="02000000000000000000" pitchFamily="2" charset="0"/>
                <a:ea typeface="Roboto" panose="02000000000000000000" pitchFamily="2" charset="0"/>
                <a:cs typeface="Roboto" panose="02000000000000000000" pitchFamily="2" charset="0"/>
              </a:rPr>
              <a:t>Raise awareness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about the need to seize the urban opportunity.</a:t>
            </a:r>
          </a:p>
        </p:txBody>
      </p:sp>
      <p:pic>
        <p:nvPicPr>
          <p:cNvPr id="5" name="Picture 4" descr="Icon&#10;&#10;Description automatically generated">
            <a:extLst>
              <a:ext uri="{FF2B5EF4-FFF2-40B4-BE49-F238E27FC236}">
                <a16:creationId xmlns:a16="http://schemas.microsoft.com/office/drawing/2014/main" id="{837D3FC7-BAAA-184B-A2FD-D8D0845E0250}"/>
              </a:ext>
            </a:extLst>
          </p:cNvPr>
          <p:cNvPicPr>
            <a:picLocks noChangeAspect="1"/>
          </p:cNvPicPr>
          <p:nvPr/>
        </p:nvPicPr>
        <p:blipFill>
          <a:blip r:embed="rId3"/>
          <a:stretch>
            <a:fillRect/>
          </a:stretch>
        </p:blipFill>
        <p:spPr>
          <a:xfrm>
            <a:off x="8041045" y="230471"/>
            <a:ext cx="875873" cy="909560"/>
          </a:xfrm>
          <a:prstGeom prst="rect">
            <a:avLst/>
          </a:prstGeom>
        </p:spPr>
      </p:pic>
      <p:sp>
        <p:nvSpPr>
          <p:cNvPr id="6" name="Rectangle 5">
            <a:extLst>
              <a:ext uri="{FF2B5EF4-FFF2-40B4-BE49-F238E27FC236}">
                <a16:creationId xmlns:a16="http://schemas.microsoft.com/office/drawing/2014/main" id="{153B872E-E953-B24D-A42A-0B6B8AE5ABC8}"/>
              </a:ext>
            </a:extLst>
          </p:cNvPr>
          <p:cNvSpPr/>
          <p:nvPr/>
        </p:nvSpPr>
        <p:spPr>
          <a:xfrm>
            <a:off x="6436426" y="1527858"/>
            <a:ext cx="2447882" cy="30663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Roboto" panose="02000000000000000000" pitchFamily="2" charset="0"/>
                <a:ea typeface="Roboto" panose="02000000000000000000" pitchFamily="2" charset="0"/>
                <a:cs typeface="Roboto" panose="02000000000000000000" pitchFamily="2" charset="0"/>
              </a:rPr>
              <a:t>China’s</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 14th Five-Year Plan and </a:t>
            </a:r>
            <a:r>
              <a:rPr lang="en-GB" b="1" dirty="0">
                <a:solidFill>
                  <a:schemeClr val="tx2"/>
                </a:solidFill>
                <a:latin typeface="Roboto" panose="02000000000000000000" pitchFamily="2" charset="0"/>
                <a:ea typeface="Roboto" panose="02000000000000000000" pitchFamily="2" charset="0"/>
                <a:cs typeface="Roboto" panose="02000000000000000000" pitchFamily="2" charset="0"/>
              </a:rPr>
              <a:t>South Africa’s </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SA-LEDS offer opportunities to implement strategies to deliver shared prosperity while reaching net-zero emissions</a:t>
            </a:r>
            <a:endParaRPr lang="en-US"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7523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1B8FE1-2320-AA4F-B7A9-FA738324BC2D}"/>
              </a:ext>
            </a:extLst>
          </p:cNvPr>
          <p:cNvPicPr>
            <a:picLocks noChangeAspect="1"/>
          </p:cNvPicPr>
          <p:nvPr/>
        </p:nvPicPr>
        <p:blipFill>
          <a:blip r:embed="rId3"/>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68F17063-E274-8646-8C71-AF3AF14F08B1}"/>
              </a:ext>
            </a:extLst>
          </p:cNvPr>
          <p:cNvSpPr>
            <a:spLocks noGrp="1"/>
          </p:cNvSpPr>
          <p:nvPr>
            <p:ph type="title"/>
          </p:nvPr>
        </p:nvSpPr>
        <p:spPr>
          <a:xfrm>
            <a:off x="623170" y="513832"/>
            <a:ext cx="7897660" cy="349731"/>
          </a:xfrm>
        </p:spPr>
        <p:txBody>
          <a:bodyPr/>
          <a:lstStyle/>
          <a:p>
            <a:r>
              <a:rPr lang="en-US" dirty="0"/>
              <a:t>PARTNERS</a:t>
            </a:r>
          </a:p>
        </p:txBody>
      </p:sp>
    </p:spTree>
    <p:extLst>
      <p:ext uri="{BB962C8B-B14F-4D97-AF65-F5344CB8AC3E}">
        <p14:creationId xmlns:p14="http://schemas.microsoft.com/office/powerpoint/2010/main" val="4040800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5975F3E-B6F1-5149-9F66-B801372EBD91}"/>
              </a:ext>
            </a:extLst>
          </p:cNvPr>
          <p:cNvSpPr txBox="1">
            <a:spLocks/>
          </p:cNvSpPr>
          <p:nvPr/>
        </p:nvSpPr>
        <p:spPr>
          <a:xfrm>
            <a:off x="285382" y="538405"/>
            <a:ext cx="6914071" cy="590756"/>
          </a:xfrm>
          <a:prstGeom prst="rect">
            <a:avLst/>
          </a:prstGeom>
        </p:spPr>
        <p:txBody>
          <a:bodyPr>
            <a:normAutofit fontScale="77500" lnSpcReduction="20000"/>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GB" dirty="0"/>
              <a:t>Recommendations for the </a:t>
            </a:r>
            <a:r>
              <a:rPr lang="en-GB" i="1" dirty="0"/>
              <a:t>development community</a:t>
            </a:r>
            <a:endParaRPr lang="en-US" dirty="0"/>
          </a:p>
        </p:txBody>
      </p:sp>
      <p:sp>
        <p:nvSpPr>
          <p:cNvPr id="3" name="TextBox 2">
            <a:extLst>
              <a:ext uri="{FF2B5EF4-FFF2-40B4-BE49-F238E27FC236}">
                <a16:creationId xmlns:a16="http://schemas.microsoft.com/office/drawing/2014/main" id="{2E53F0AA-22F8-5743-94DD-4F10D354FE29}"/>
              </a:ext>
            </a:extLst>
          </p:cNvPr>
          <p:cNvSpPr txBox="1"/>
          <p:nvPr/>
        </p:nvSpPr>
        <p:spPr>
          <a:xfrm>
            <a:off x="295831" y="1449162"/>
            <a:ext cx="5359080" cy="3385542"/>
          </a:xfrm>
          <a:prstGeom prst="rect">
            <a:avLst/>
          </a:prstGeom>
          <a:noFill/>
        </p:spPr>
        <p:txBody>
          <a:bodyPr wrap="square" rtlCol="0">
            <a:spAutoFit/>
          </a:bodyPr>
          <a:lstStyle/>
          <a:p>
            <a:pPr lvl="0"/>
            <a:r>
              <a:rPr lang="en-US" sz="1600" b="1" dirty="0">
                <a:solidFill>
                  <a:schemeClr val="tx2"/>
                </a:solidFill>
                <a:latin typeface="Roboto" panose="02000000000000000000" pitchFamily="2" charset="0"/>
                <a:ea typeface="Roboto" panose="02000000000000000000" pitchFamily="2" charset="0"/>
                <a:cs typeface="Roboto" panose="02000000000000000000" pitchFamily="2" charset="0"/>
              </a:rPr>
              <a:t>Build a multilateral system that fosters inclusive, resilient, zero-carbon cities,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by making urban action a priority in climate and development finance, especially in countries that are </a:t>
            </a:r>
            <a:r>
              <a:rPr lang="en-US" sz="1600" dirty="0" err="1">
                <a:solidFill>
                  <a:schemeClr val="accent6"/>
                </a:solidFill>
                <a:latin typeface="Roboto" panose="02000000000000000000" pitchFamily="2" charset="0"/>
                <a:ea typeface="Roboto" panose="02000000000000000000" pitchFamily="2" charset="0"/>
                <a:cs typeface="Roboto" panose="02000000000000000000" pitchFamily="2" charset="0"/>
              </a:rPr>
              <a:t>urbanising</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 rapidly and face significant challenges meeting city residents’ needs. </a:t>
            </a:r>
          </a:p>
          <a:p>
            <a:pPr lvl="0"/>
            <a:endParaRPr lang="en-US" sz="1600" b="1" dirty="0">
              <a:solidFill>
                <a:schemeClr val="tx2"/>
              </a:solidFill>
              <a:latin typeface="Roboto" panose="02000000000000000000" pitchFamily="2" charset="0"/>
              <a:ea typeface="Roboto" panose="02000000000000000000" pitchFamily="2" charset="0"/>
              <a:cs typeface="Roboto" panose="02000000000000000000" pitchFamily="2" charset="0"/>
            </a:endParaRPr>
          </a:p>
          <a:p>
            <a:pPr lvl="0"/>
            <a:r>
              <a:rPr lang="en-US" sz="1600" b="1" dirty="0">
                <a:solidFill>
                  <a:schemeClr val="tx2"/>
                </a:solidFill>
                <a:latin typeface="Roboto" panose="02000000000000000000" pitchFamily="2" charset="0"/>
                <a:ea typeface="Roboto" panose="02000000000000000000" pitchFamily="2" charset="0"/>
                <a:cs typeface="Roboto" panose="02000000000000000000" pitchFamily="2" charset="0"/>
              </a:rPr>
              <a:t>Work with national governments to redirect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development assistance and concessional finance away from investments that exacerbate climate risks towards urban transformation. </a:t>
            </a:r>
          </a:p>
          <a:p>
            <a:pPr lvl="0"/>
            <a:endParaRPr lang="en-US" sz="1600" b="1" dirty="0">
              <a:solidFill>
                <a:schemeClr val="tx2"/>
              </a:solidFill>
              <a:latin typeface="Roboto" panose="02000000000000000000" pitchFamily="2" charset="0"/>
              <a:ea typeface="Roboto" panose="02000000000000000000" pitchFamily="2" charset="0"/>
              <a:cs typeface="Roboto" panose="02000000000000000000" pitchFamily="2" charset="0"/>
            </a:endParaRPr>
          </a:p>
          <a:p>
            <a:pPr lvl="0"/>
            <a:r>
              <a:rPr lang="en-US" sz="1600" b="1" dirty="0">
                <a:solidFill>
                  <a:schemeClr val="tx2"/>
                </a:solidFill>
                <a:latin typeface="Roboto" panose="02000000000000000000" pitchFamily="2" charset="0"/>
                <a:ea typeface="Roboto" panose="02000000000000000000" pitchFamily="2" charset="0"/>
                <a:cs typeface="Roboto" panose="02000000000000000000" pitchFamily="2" charset="0"/>
              </a:rPr>
              <a:t>Support low-carbon and resilience-building investments </a:t>
            </a:r>
            <a:r>
              <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rPr>
              <a:t>with longer payback times</a:t>
            </a:r>
            <a:r>
              <a:rPr lang="en-GB" sz="1600" dirty="0">
                <a:solidFill>
                  <a:schemeClr val="accent6"/>
                </a:solidFill>
                <a:latin typeface="Roboto" panose="02000000000000000000" pitchFamily="2" charset="0"/>
                <a:ea typeface="Roboto" panose="02000000000000000000" pitchFamily="2" charset="0"/>
                <a:cs typeface="Roboto" panose="02000000000000000000" pitchFamily="2" charset="0"/>
              </a:rPr>
              <a:t>.</a:t>
            </a:r>
            <a:endParaRPr lang="en-US" sz="1600" dirty="0">
              <a:solidFill>
                <a:schemeClr val="accent6"/>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4" descr="A picture containing icon&#10;&#10;Description automatically generated">
            <a:extLst>
              <a:ext uri="{FF2B5EF4-FFF2-40B4-BE49-F238E27FC236}">
                <a16:creationId xmlns:a16="http://schemas.microsoft.com/office/drawing/2014/main" id="{675289DF-527E-4F46-9F68-E288BDE80307}"/>
              </a:ext>
            </a:extLst>
          </p:cNvPr>
          <p:cNvPicPr>
            <a:picLocks noChangeAspect="1"/>
          </p:cNvPicPr>
          <p:nvPr/>
        </p:nvPicPr>
        <p:blipFill>
          <a:blip r:embed="rId3"/>
          <a:stretch>
            <a:fillRect/>
          </a:stretch>
        </p:blipFill>
        <p:spPr>
          <a:xfrm>
            <a:off x="7199454" y="157509"/>
            <a:ext cx="1797087" cy="873813"/>
          </a:xfrm>
          <a:prstGeom prst="rect">
            <a:avLst/>
          </a:prstGeom>
        </p:spPr>
      </p:pic>
      <p:pic>
        <p:nvPicPr>
          <p:cNvPr id="7" name="Picture 6" descr="Text&#10;&#10;Description automatically generated">
            <a:extLst>
              <a:ext uri="{FF2B5EF4-FFF2-40B4-BE49-F238E27FC236}">
                <a16:creationId xmlns:a16="http://schemas.microsoft.com/office/drawing/2014/main" id="{42474054-523F-2C44-A09B-59998B36DC1C}"/>
              </a:ext>
            </a:extLst>
          </p:cNvPr>
          <p:cNvPicPr>
            <a:picLocks noChangeAspect="1"/>
          </p:cNvPicPr>
          <p:nvPr/>
        </p:nvPicPr>
        <p:blipFill>
          <a:blip r:embed="rId4"/>
          <a:stretch>
            <a:fillRect/>
          </a:stretch>
        </p:blipFill>
        <p:spPr>
          <a:xfrm>
            <a:off x="6287787" y="1796426"/>
            <a:ext cx="2560382" cy="2691014"/>
          </a:xfrm>
          <a:prstGeom prst="rect">
            <a:avLst/>
          </a:prstGeom>
        </p:spPr>
      </p:pic>
    </p:spTree>
    <p:extLst>
      <p:ext uri="{BB962C8B-B14F-4D97-AF65-F5344CB8AC3E}">
        <p14:creationId xmlns:p14="http://schemas.microsoft.com/office/powerpoint/2010/main" val="2832238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FFB9445-762C-6741-8D3C-E34F074C5E2A}"/>
              </a:ext>
            </a:extLst>
          </p:cNvPr>
          <p:cNvPicPr>
            <a:picLocks noChangeAspect="1"/>
          </p:cNvPicPr>
          <p:nvPr/>
        </p:nvPicPr>
        <p:blipFill>
          <a:blip r:embed="rId3"/>
          <a:stretch>
            <a:fillRect/>
          </a:stretch>
        </p:blipFill>
        <p:spPr>
          <a:xfrm>
            <a:off x="-48986" y="-57817"/>
            <a:ext cx="9241971" cy="5201317"/>
          </a:xfrm>
          <a:prstGeom prst="rect">
            <a:avLst/>
          </a:prstGeom>
        </p:spPr>
      </p:pic>
      <p:sp>
        <p:nvSpPr>
          <p:cNvPr id="4" name="Rectangle 3">
            <a:extLst>
              <a:ext uri="{FF2B5EF4-FFF2-40B4-BE49-F238E27FC236}">
                <a16:creationId xmlns:a16="http://schemas.microsoft.com/office/drawing/2014/main" id="{37819D51-D5BA-B14E-BED2-63E0A15CE368}"/>
              </a:ext>
            </a:extLst>
          </p:cNvPr>
          <p:cNvSpPr/>
          <p:nvPr/>
        </p:nvSpPr>
        <p:spPr>
          <a:xfrm>
            <a:off x="-48986" y="3866560"/>
            <a:ext cx="9241970" cy="1276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1ACE30-8CC4-9A42-B1BA-0477139CE6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56" y="4303693"/>
            <a:ext cx="2248775" cy="73894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FEE0DD11-567C-2D42-BBD0-6E528EE4C935}"/>
              </a:ext>
            </a:extLst>
          </p:cNvPr>
          <p:cNvPicPr/>
          <p:nvPr/>
        </p:nvPicPr>
        <p:blipFill>
          <a:blip r:embed="rId5">
            <a:extLst>
              <a:ext uri="{28A0092B-C50C-407E-A947-70E740481C1C}">
                <a14:useLocalDpi xmlns:a14="http://schemas.microsoft.com/office/drawing/2010/main" val="0"/>
              </a:ext>
            </a:extLst>
          </a:blip>
          <a:stretch>
            <a:fillRect/>
          </a:stretch>
        </p:blipFill>
        <p:spPr>
          <a:xfrm>
            <a:off x="2189878" y="4404292"/>
            <a:ext cx="537746" cy="537746"/>
          </a:xfrm>
          <a:prstGeom prst="rect">
            <a:avLst/>
          </a:prstGeom>
        </p:spPr>
      </p:pic>
      <p:sp>
        <p:nvSpPr>
          <p:cNvPr id="9" name="TextBox 8">
            <a:extLst>
              <a:ext uri="{FF2B5EF4-FFF2-40B4-BE49-F238E27FC236}">
                <a16:creationId xmlns:a16="http://schemas.microsoft.com/office/drawing/2014/main" id="{32EEE343-9FAC-A94C-B9E0-FF321BDC3FC4}"/>
              </a:ext>
            </a:extLst>
          </p:cNvPr>
          <p:cNvSpPr txBox="1"/>
          <p:nvPr/>
        </p:nvSpPr>
        <p:spPr>
          <a:xfrm>
            <a:off x="1052205" y="3982560"/>
            <a:ext cx="1552014" cy="276999"/>
          </a:xfrm>
          <a:prstGeom prst="rect">
            <a:avLst/>
          </a:prstGeom>
          <a:noFill/>
        </p:spPr>
        <p:txBody>
          <a:bodyPr wrap="square" rtlCol="0">
            <a:spAutoFit/>
          </a:bodyPr>
          <a:lstStyle/>
          <a:p>
            <a:r>
              <a:rPr lang="en-US" sz="1200">
                <a:solidFill>
                  <a:schemeClr val="tx2"/>
                </a:solidFill>
                <a:latin typeface="Roboto Condensed" panose="02000000000000000000" pitchFamily="2" charset="0"/>
                <a:ea typeface="Roboto Condensed" panose="02000000000000000000" pitchFamily="2" charset="0"/>
                <a:cs typeface="+mj-cs"/>
              </a:rPr>
              <a:t>Co-managed by</a:t>
            </a:r>
          </a:p>
        </p:txBody>
      </p:sp>
      <p:pic>
        <p:nvPicPr>
          <p:cNvPr id="10" name="Picture 9" descr="A close up of a logo&#10;&#10;Description automatically generated">
            <a:extLst>
              <a:ext uri="{FF2B5EF4-FFF2-40B4-BE49-F238E27FC236}">
                <a16:creationId xmlns:a16="http://schemas.microsoft.com/office/drawing/2014/main" id="{487FF131-69C7-5B44-87BF-EE6B4C647D8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07344" y="4273904"/>
            <a:ext cx="2419762" cy="254347"/>
          </a:xfrm>
          <a:prstGeom prst="rect">
            <a:avLst/>
          </a:prstGeom>
        </p:spPr>
      </p:pic>
      <p:pic>
        <p:nvPicPr>
          <p:cNvPr id="11" name="Picture 10" descr="Text&#10;&#10;Description automatically generated">
            <a:extLst>
              <a:ext uri="{FF2B5EF4-FFF2-40B4-BE49-F238E27FC236}">
                <a16:creationId xmlns:a16="http://schemas.microsoft.com/office/drawing/2014/main" id="{07845A07-F552-0C42-A1BA-73BC4B829C04}"/>
              </a:ext>
            </a:extLst>
          </p:cNvPr>
          <p:cNvPicPr/>
          <p:nvPr/>
        </p:nvPicPr>
        <p:blipFill rotWithShape="1">
          <a:blip r:embed="rId7"/>
          <a:srcRect t="14571" b="11559"/>
          <a:stretch/>
        </p:blipFill>
        <p:spPr bwMode="auto">
          <a:xfrm>
            <a:off x="7381645" y="4491128"/>
            <a:ext cx="1395554" cy="572182"/>
          </a:xfrm>
          <a:prstGeom prst="rect">
            <a:avLst/>
          </a:prstGeom>
          <a:ln>
            <a:noFill/>
          </a:ln>
          <a:extLst>
            <a:ext uri="{53640926-AAD7-44D8-BBD7-CCE9431645EC}">
              <a14:shadowObscured xmlns:a14="http://schemas.microsoft.com/office/drawing/2010/main"/>
            </a:ext>
          </a:extLst>
        </p:spPr>
      </p:pic>
      <p:pic>
        <p:nvPicPr>
          <p:cNvPr id="12" name="Picture 11" descr="Graphical user interface, text&#10;&#10;Description automatically generated">
            <a:extLst>
              <a:ext uri="{FF2B5EF4-FFF2-40B4-BE49-F238E27FC236}">
                <a16:creationId xmlns:a16="http://schemas.microsoft.com/office/drawing/2014/main" id="{29D8DB4C-F85B-5443-8AB1-EC7AA34F60F4}"/>
              </a:ext>
            </a:extLst>
          </p:cNvPr>
          <p:cNvPicPr/>
          <p:nvPr/>
        </p:nvPicPr>
        <p:blipFill>
          <a:blip r:embed="rId8"/>
          <a:stretch>
            <a:fillRect/>
          </a:stretch>
        </p:blipFill>
        <p:spPr>
          <a:xfrm>
            <a:off x="5864200" y="4529204"/>
            <a:ext cx="1482876" cy="534106"/>
          </a:xfrm>
          <a:prstGeom prst="rect">
            <a:avLst/>
          </a:prstGeom>
        </p:spPr>
      </p:pic>
      <p:pic>
        <p:nvPicPr>
          <p:cNvPr id="13" name="Picture 2" descr="A picture containing icon&#10;&#10;Description automatically generated">
            <a:extLst>
              <a:ext uri="{FF2B5EF4-FFF2-40B4-BE49-F238E27FC236}">
                <a16:creationId xmlns:a16="http://schemas.microsoft.com/office/drawing/2014/main" id="{430BBB8A-B141-4540-A2BF-02872D503A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753" y="4491128"/>
            <a:ext cx="2506344" cy="4095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E3BBE7C-E7B8-BB42-86E5-FB13E06668D0}"/>
              </a:ext>
            </a:extLst>
          </p:cNvPr>
          <p:cNvSpPr txBox="1"/>
          <p:nvPr/>
        </p:nvSpPr>
        <p:spPr>
          <a:xfrm>
            <a:off x="5829631" y="3982560"/>
            <a:ext cx="1552014" cy="276999"/>
          </a:xfrm>
          <a:prstGeom prst="rect">
            <a:avLst/>
          </a:prstGeom>
          <a:noFill/>
        </p:spPr>
        <p:txBody>
          <a:bodyPr wrap="square" rtlCol="0">
            <a:spAutoFit/>
          </a:bodyPr>
          <a:lstStyle/>
          <a:p>
            <a:r>
              <a:rPr lang="en-US" sz="1200">
                <a:solidFill>
                  <a:schemeClr val="tx2"/>
                </a:solidFill>
                <a:latin typeface="Roboto Condensed" panose="02000000000000000000" pitchFamily="2" charset="0"/>
                <a:ea typeface="Roboto Condensed" panose="02000000000000000000" pitchFamily="2" charset="0"/>
                <a:cs typeface="+mj-cs"/>
              </a:rPr>
              <a:t>In partnership with</a:t>
            </a:r>
          </a:p>
        </p:txBody>
      </p:sp>
      <p:sp>
        <p:nvSpPr>
          <p:cNvPr id="15" name="TextBox 14">
            <a:extLst>
              <a:ext uri="{FF2B5EF4-FFF2-40B4-BE49-F238E27FC236}">
                <a16:creationId xmlns:a16="http://schemas.microsoft.com/office/drawing/2014/main" id="{3E9B40DC-88C6-2541-A455-C6265A34A309}"/>
              </a:ext>
            </a:extLst>
          </p:cNvPr>
          <p:cNvSpPr txBox="1"/>
          <p:nvPr/>
        </p:nvSpPr>
        <p:spPr>
          <a:xfrm>
            <a:off x="3519530" y="3982560"/>
            <a:ext cx="1552014" cy="276999"/>
          </a:xfrm>
          <a:prstGeom prst="rect">
            <a:avLst/>
          </a:prstGeom>
          <a:noFill/>
        </p:spPr>
        <p:txBody>
          <a:bodyPr wrap="square" rtlCol="0">
            <a:spAutoFit/>
          </a:bodyPr>
          <a:lstStyle/>
          <a:p>
            <a:r>
              <a:rPr lang="en-US" sz="1200">
                <a:solidFill>
                  <a:schemeClr val="tx2"/>
                </a:solidFill>
                <a:latin typeface="Roboto Condensed" panose="02000000000000000000" pitchFamily="2" charset="0"/>
                <a:ea typeface="Roboto Condensed" panose="02000000000000000000" pitchFamily="2" charset="0"/>
                <a:cs typeface="+mj-cs"/>
              </a:rPr>
              <a:t>Report funded by</a:t>
            </a:r>
          </a:p>
        </p:txBody>
      </p:sp>
      <p:sp>
        <p:nvSpPr>
          <p:cNvPr id="16" name="Text Placeholder 1">
            <a:extLst>
              <a:ext uri="{FF2B5EF4-FFF2-40B4-BE49-F238E27FC236}">
                <a16:creationId xmlns:a16="http://schemas.microsoft.com/office/drawing/2014/main" id="{EE67501B-9398-7C4C-9B6C-DE66A55BFB09}"/>
              </a:ext>
            </a:extLst>
          </p:cNvPr>
          <p:cNvSpPr txBox="1">
            <a:spLocks/>
          </p:cNvSpPr>
          <p:nvPr/>
        </p:nvSpPr>
        <p:spPr>
          <a:xfrm>
            <a:off x="96130" y="2899160"/>
            <a:ext cx="3322090" cy="1149570"/>
          </a:xfrm>
          <a:prstGeom prst="rect">
            <a:avLst/>
          </a:prstGeom>
        </p:spPr>
        <p:txBody>
          <a:bodyPr anchor="ctr"/>
          <a:lstStyle>
            <a:lvl1pPr marL="0" indent="0" algn="l" defTabSz="685800" rtl="0" eaLnBrk="1" latinLnBrk="0" hangingPunct="1">
              <a:lnSpc>
                <a:spcPct val="100000"/>
              </a:lnSpc>
              <a:spcBef>
                <a:spcPts val="480"/>
              </a:spcBef>
              <a:spcAft>
                <a:spcPts val="400"/>
              </a:spcAft>
              <a:buClr>
                <a:schemeClr val="tx2"/>
              </a:buClr>
              <a:buFontTx/>
              <a:buNone/>
              <a:defRPr sz="21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8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50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ct val="100000"/>
              </a:lnSpc>
              <a:spcBef>
                <a:spcPts val="480"/>
              </a:spcBef>
              <a:spcAft>
                <a:spcPts val="400"/>
              </a:spcAft>
              <a:buClr>
                <a:schemeClr val="tx2"/>
              </a:buClr>
              <a:buFont typeface="Arial" panose="020B0604020202020204" pitchFamily="34" charset="0"/>
              <a:buChar char="•"/>
              <a:defRPr sz="1350" b="0" i="0" kern="1200">
                <a:solidFill>
                  <a:schemeClr val="accent6"/>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0"/>
              </a:spcAft>
            </a:pPr>
            <a:r>
              <a:rPr lang="en-US" sz="2000" err="1">
                <a:solidFill>
                  <a:schemeClr val="bg1"/>
                </a:solidFill>
              </a:rPr>
              <a:t>urbantransitions.global</a:t>
            </a:r>
            <a:endParaRPr lang="en-US" sz="2000">
              <a:solidFill>
                <a:schemeClr val="bg1"/>
              </a:solidFill>
            </a:endParaRPr>
          </a:p>
          <a:p>
            <a:pPr>
              <a:spcBef>
                <a:spcPts val="0"/>
              </a:spcBef>
              <a:spcAft>
                <a:spcPts val="0"/>
              </a:spcAft>
            </a:pPr>
            <a:r>
              <a:rPr lang="en-US" sz="2000">
                <a:solidFill>
                  <a:schemeClr val="bg1"/>
                </a:solidFill>
              </a:rPr>
              <a:t>#</a:t>
            </a:r>
            <a:r>
              <a:rPr lang="en-US" sz="2000" err="1">
                <a:solidFill>
                  <a:schemeClr val="bg1"/>
                </a:solidFill>
              </a:rPr>
              <a:t>UrbanOpportunity</a:t>
            </a:r>
            <a:endParaRPr lang="en-US" sz="2000">
              <a:solidFill>
                <a:schemeClr val="bg1"/>
              </a:solidFill>
            </a:endParaRPr>
          </a:p>
        </p:txBody>
      </p:sp>
    </p:spTree>
    <p:extLst>
      <p:ext uri="{BB962C8B-B14F-4D97-AF65-F5344CB8AC3E}">
        <p14:creationId xmlns:p14="http://schemas.microsoft.com/office/powerpoint/2010/main" val="161637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A03E03-2E89-F047-8D44-53F371C620FA}"/>
              </a:ext>
            </a:extLst>
          </p:cNvPr>
          <p:cNvSpPr>
            <a:spLocks noGrp="1"/>
          </p:cNvSpPr>
          <p:nvPr>
            <p:ph type="ftr" sz="quarter" idx="10"/>
          </p:nvPr>
        </p:nvSpPr>
        <p:spPr/>
        <p:txBody>
          <a:bodyPr/>
          <a:lstStyle/>
          <a:p>
            <a:r>
              <a:rPr lang="en-US"/>
              <a:t>Report title</a:t>
            </a:r>
          </a:p>
        </p:txBody>
      </p:sp>
      <p:sp>
        <p:nvSpPr>
          <p:cNvPr id="3" name="Slide Number Placeholder 2">
            <a:extLst>
              <a:ext uri="{FF2B5EF4-FFF2-40B4-BE49-F238E27FC236}">
                <a16:creationId xmlns:a16="http://schemas.microsoft.com/office/drawing/2014/main" id="{550BD72C-1871-6943-845C-75EDD6473B85}"/>
              </a:ext>
            </a:extLst>
          </p:cNvPr>
          <p:cNvSpPr>
            <a:spLocks noGrp="1"/>
          </p:cNvSpPr>
          <p:nvPr>
            <p:ph type="sldNum" sz="quarter" idx="11"/>
          </p:nvPr>
        </p:nvSpPr>
        <p:spPr/>
        <p:txBody>
          <a:bodyPr/>
          <a:lstStyle/>
          <a:p>
            <a:fld id="{C19DCF79-8D0F-6F4D-A6DF-4BF78324B6C7}" type="slidenum">
              <a:rPr lang="en-US" smtClean="0"/>
              <a:pPr/>
              <a:t>5</a:t>
            </a:fld>
            <a:endParaRPr lang="en-US"/>
          </a:p>
        </p:txBody>
      </p:sp>
      <p:sp>
        <p:nvSpPr>
          <p:cNvPr id="4" name="Title 3">
            <a:extLst>
              <a:ext uri="{FF2B5EF4-FFF2-40B4-BE49-F238E27FC236}">
                <a16:creationId xmlns:a16="http://schemas.microsoft.com/office/drawing/2014/main" id="{B02CC990-5F47-A144-B590-32214D1E46B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495A339-A37A-674A-9A2F-AB380F2B1B6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F7E4AB49-3FB7-9C4E-919B-3F966D06658F}"/>
              </a:ext>
            </a:extLst>
          </p:cNvPr>
          <p:cNvSpPr>
            <a:spLocks noGrp="1"/>
          </p:cNvSpPr>
          <p:nvPr>
            <p:ph type="body" sz="quarter" idx="13"/>
          </p:nvPr>
        </p:nvSpPr>
        <p:spPr/>
        <p:txBody>
          <a:bodyPr/>
          <a:lstStyle/>
          <a:p>
            <a:endParaRPr lang="en-US"/>
          </a:p>
        </p:txBody>
      </p:sp>
      <p:pic>
        <p:nvPicPr>
          <p:cNvPr id="9" name="Picture Placeholder 8" descr="Diagram&#10;&#10;Description automatically generated">
            <a:extLst>
              <a:ext uri="{FF2B5EF4-FFF2-40B4-BE49-F238E27FC236}">
                <a16:creationId xmlns:a16="http://schemas.microsoft.com/office/drawing/2014/main" id="{F9F6B86D-3F9B-724A-9251-57BCBCDD2943}"/>
              </a:ext>
            </a:extLst>
          </p:cNvPr>
          <p:cNvPicPr>
            <a:picLocks noGrp="1" noChangeAspect="1"/>
          </p:cNvPicPr>
          <p:nvPr>
            <p:ph type="pic" sz="quarter" idx="14"/>
          </p:nvPr>
        </p:nvPicPr>
        <p:blipFill>
          <a:blip r:embed="rId2"/>
          <a:srcRect/>
          <a:stretch>
            <a:fillRect/>
          </a:stretch>
        </p:blipFill>
        <p:spPr/>
      </p:pic>
      <p:sp>
        <p:nvSpPr>
          <p:cNvPr id="10" name="Title 1">
            <a:extLst>
              <a:ext uri="{FF2B5EF4-FFF2-40B4-BE49-F238E27FC236}">
                <a16:creationId xmlns:a16="http://schemas.microsoft.com/office/drawing/2014/main" id="{78DC00A8-57B9-AA42-A7F1-F64F01680341}"/>
              </a:ext>
            </a:extLst>
          </p:cNvPr>
          <p:cNvSpPr txBox="1">
            <a:spLocks/>
          </p:cNvSpPr>
          <p:nvPr/>
        </p:nvSpPr>
        <p:spPr>
          <a:xfrm>
            <a:off x="4059936" y="342389"/>
            <a:ext cx="4608576" cy="1071561"/>
          </a:xfrm>
          <a:prstGeom prst="rect">
            <a:avLst/>
          </a:prstGeom>
        </p:spPr>
        <p:txBody>
          <a:bodyPr vert="horz" lIns="91440" tIns="45720" rIns="91440" bIns="45720" rtlCol="0" anchor="b">
            <a:normAutofit fontScale="90000" lnSpcReduction="10000"/>
          </a:bodyPr>
          <a:lstStyle>
            <a:lvl1pPr algn="l" defTabSz="685800" rtl="0" eaLnBrk="1" latinLnBrk="0" hangingPunct="1">
              <a:lnSpc>
                <a:spcPct val="90000"/>
              </a:lnSpc>
              <a:spcBef>
                <a:spcPct val="0"/>
              </a:spcBef>
              <a:buNone/>
              <a:defRPr sz="3500" b="1" i="0" kern="1200">
                <a:solidFill>
                  <a:schemeClr val="bg1"/>
                </a:solidFill>
                <a:latin typeface="Roboto Condensed" panose="02000000000000000000" pitchFamily="2" charset="0"/>
                <a:ea typeface="Roboto Condensed" panose="02000000000000000000" pitchFamily="2" charset="0"/>
                <a:cs typeface="+mj-cs"/>
              </a:defRPr>
            </a:lvl1pPr>
          </a:lstStyle>
          <a:p>
            <a:r>
              <a:rPr lang="en-US" sz="2800"/>
              <a:t>The triple challenge facing national governments and the critical role of cities </a:t>
            </a:r>
            <a:endParaRPr lang="en-US" sz="2800" dirty="0"/>
          </a:p>
        </p:txBody>
      </p:sp>
    </p:spTree>
    <p:extLst>
      <p:ext uri="{BB962C8B-B14F-4D97-AF65-F5344CB8AC3E}">
        <p14:creationId xmlns:p14="http://schemas.microsoft.com/office/powerpoint/2010/main" val="2614782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B779-7BE7-264A-81EF-2CCFFDD15656}"/>
              </a:ext>
            </a:extLst>
          </p:cNvPr>
          <p:cNvSpPr>
            <a:spLocks noGrp="1"/>
          </p:cNvSpPr>
          <p:nvPr>
            <p:ph type="title"/>
          </p:nvPr>
        </p:nvSpPr>
        <p:spPr>
          <a:xfrm>
            <a:off x="499425" y="580860"/>
            <a:ext cx="3344238" cy="1304502"/>
          </a:xfrm>
        </p:spPr>
        <p:txBody>
          <a:bodyPr anchor="t">
            <a:noAutofit/>
          </a:bodyPr>
          <a:lstStyle/>
          <a:p>
            <a:r>
              <a:rPr lang="en-GB" sz="2200" dirty="0"/>
              <a:t>Cities will be critical to solving the triple challenge of recovery, development &amp; climate change </a:t>
            </a:r>
            <a:endParaRPr lang="en-US" sz="2200" dirty="0"/>
          </a:p>
        </p:txBody>
      </p:sp>
      <p:sp>
        <p:nvSpPr>
          <p:cNvPr id="3" name="Content Placeholder 2">
            <a:extLst>
              <a:ext uri="{FF2B5EF4-FFF2-40B4-BE49-F238E27FC236}">
                <a16:creationId xmlns:a16="http://schemas.microsoft.com/office/drawing/2014/main" id="{385E42FD-E82A-6443-8D9F-CBD618146E4E}"/>
              </a:ext>
            </a:extLst>
          </p:cNvPr>
          <p:cNvSpPr>
            <a:spLocks noGrp="1"/>
          </p:cNvSpPr>
          <p:nvPr>
            <p:ph sz="quarter" idx="11"/>
          </p:nvPr>
        </p:nvSpPr>
        <p:spPr>
          <a:xfrm>
            <a:off x="499425" y="1924954"/>
            <a:ext cx="3344238" cy="2666369"/>
          </a:xfrm>
        </p:spPr>
        <p:txBody>
          <a:bodyPr>
            <a:noAutofit/>
          </a:bodyPr>
          <a:lstStyle/>
          <a:p>
            <a:pPr marL="342900" lvl="1" indent="0">
              <a:buClr>
                <a:schemeClr val="bg1"/>
              </a:buClr>
              <a:buNone/>
            </a:pPr>
            <a:r>
              <a:rPr lang="en-US" sz="1400" b="1" dirty="0">
                <a:solidFill>
                  <a:schemeClr val="bg1"/>
                </a:solidFill>
              </a:rPr>
              <a:t>Cities are:</a:t>
            </a:r>
          </a:p>
          <a:p>
            <a:pPr lvl="1">
              <a:buClr>
                <a:schemeClr val="bg1"/>
              </a:buClr>
            </a:pPr>
            <a:r>
              <a:rPr lang="en-US" sz="1300" b="1" dirty="0">
                <a:solidFill>
                  <a:schemeClr val="bg1"/>
                </a:solidFill>
              </a:rPr>
              <a:t>Economic engines, </a:t>
            </a:r>
            <a:r>
              <a:rPr lang="en-US" sz="1300" dirty="0">
                <a:solidFill>
                  <a:schemeClr val="bg1"/>
                </a:solidFill>
              </a:rPr>
              <a:t>producing 80% of global GDP</a:t>
            </a:r>
          </a:p>
          <a:p>
            <a:pPr lvl="1">
              <a:buClr>
                <a:schemeClr val="bg1"/>
              </a:buClr>
            </a:pPr>
            <a:r>
              <a:rPr lang="en-US" sz="1300" b="1" dirty="0">
                <a:solidFill>
                  <a:schemeClr val="bg1"/>
                </a:solidFill>
              </a:rPr>
              <a:t>Development and opportunity hubs,</a:t>
            </a:r>
            <a:r>
              <a:rPr lang="en-US" sz="1300" dirty="0">
                <a:solidFill>
                  <a:schemeClr val="bg1"/>
                </a:solidFill>
              </a:rPr>
              <a:t> with efficiencies of scale, access to diverse job opportunities, vibrant communities, and cultural amenities</a:t>
            </a:r>
          </a:p>
          <a:p>
            <a:pPr lvl="1">
              <a:buClr>
                <a:schemeClr val="bg1"/>
              </a:buClr>
            </a:pPr>
            <a:r>
              <a:rPr lang="en-US" sz="1300" b="1" dirty="0">
                <a:solidFill>
                  <a:schemeClr val="bg1"/>
                </a:solidFill>
              </a:rPr>
              <a:t>Significant emitters,</a:t>
            </a:r>
            <a:r>
              <a:rPr lang="en-US" sz="1300" dirty="0">
                <a:solidFill>
                  <a:schemeClr val="bg1"/>
                </a:solidFill>
              </a:rPr>
              <a:t> responsible for 70% of energy-related global CO2 emissions </a:t>
            </a:r>
          </a:p>
        </p:txBody>
      </p:sp>
    </p:spTree>
    <p:extLst>
      <p:ext uri="{BB962C8B-B14F-4D97-AF65-F5344CB8AC3E}">
        <p14:creationId xmlns:p14="http://schemas.microsoft.com/office/powerpoint/2010/main" val="373892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015BE5-C49D-B546-BD8E-887CC95A7C1B}"/>
              </a:ext>
            </a:extLst>
          </p:cNvPr>
          <p:cNvSpPr>
            <a:spLocks noGrp="1"/>
          </p:cNvSpPr>
          <p:nvPr>
            <p:ph type="body" sz="quarter" idx="13"/>
          </p:nvPr>
        </p:nvSpPr>
        <p:spPr>
          <a:xfrm>
            <a:off x="2426976" y="1145167"/>
            <a:ext cx="6150555" cy="3420093"/>
          </a:xfrm>
        </p:spPr>
        <p:txBody>
          <a:bodyPr>
            <a:normAutofit fontScale="92500" lnSpcReduction="10000"/>
          </a:bodyPr>
          <a:lstStyle/>
          <a:p>
            <a:pPr lvl="0"/>
            <a:r>
              <a:rPr lang="en-US" b="0" dirty="0">
                <a:solidFill>
                  <a:schemeClr val="accent6"/>
                </a:solidFill>
                <a:latin typeface="Roboto" panose="02000000000000000000" pitchFamily="2" charset="0"/>
                <a:ea typeface="Roboto" panose="02000000000000000000" pitchFamily="2" charset="0"/>
              </a:rPr>
              <a:t>This is a decisive decade – by 2030:</a:t>
            </a:r>
          </a:p>
          <a:p>
            <a:r>
              <a:rPr lang="en-US" dirty="0">
                <a:solidFill>
                  <a:schemeClr val="accent6"/>
                </a:solidFill>
              </a:rPr>
              <a:t> </a:t>
            </a:r>
          </a:p>
          <a:p>
            <a:pPr lvl="1"/>
            <a:r>
              <a:rPr lang="en-US" b="1" dirty="0">
                <a:solidFill>
                  <a:schemeClr val="tx2"/>
                </a:solidFill>
              </a:rPr>
              <a:t>Trillions of dollars </a:t>
            </a:r>
            <a:r>
              <a:rPr lang="en-US" dirty="0"/>
              <a:t>will be invested into long-lived urban infrastructure, which must be directed towards zero-carbon and resilient development</a:t>
            </a:r>
          </a:p>
          <a:p>
            <a:pPr lvl="1"/>
            <a:r>
              <a:rPr lang="en-US" b="1" dirty="0">
                <a:solidFill>
                  <a:schemeClr val="tx2"/>
                </a:solidFill>
              </a:rPr>
              <a:t>Nearly a billion people </a:t>
            </a:r>
            <a:r>
              <a:rPr lang="en-US" dirty="0"/>
              <a:t>will be added to the global urban population, requiring compact, connected, clean and resilient places to live</a:t>
            </a:r>
          </a:p>
          <a:p>
            <a:pPr lvl="1"/>
            <a:r>
              <a:rPr lang="en-US" b="1" dirty="0">
                <a:solidFill>
                  <a:schemeClr val="tx2"/>
                </a:solidFill>
              </a:rPr>
              <a:t>Nearly half of CO</a:t>
            </a:r>
            <a:r>
              <a:rPr lang="en-US" b="1" baseline="-25000" dirty="0">
                <a:solidFill>
                  <a:schemeClr val="tx2"/>
                </a:solidFill>
              </a:rPr>
              <a:t>2</a:t>
            </a:r>
            <a:r>
              <a:rPr lang="en-US" b="1" dirty="0">
                <a:solidFill>
                  <a:schemeClr val="tx2"/>
                </a:solidFill>
              </a:rPr>
              <a:t> emissions</a:t>
            </a:r>
            <a:r>
              <a:rPr lang="en-US" dirty="0">
                <a:solidFill>
                  <a:schemeClr val="tx2"/>
                </a:solidFill>
              </a:rPr>
              <a:t> </a:t>
            </a:r>
            <a:r>
              <a:rPr lang="en-US" dirty="0"/>
              <a:t>must be reduced,</a:t>
            </a:r>
            <a:r>
              <a:rPr lang="en-US" b="1" dirty="0"/>
              <a:t> </a:t>
            </a:r>
            <a:r>
              <a:rPr lang="en-US" dirty="0"/>
              <a:t>with </a:t>
            </a:r>
            <a:r>
              <a:rPr lang="en-US" b="1" dirty="0">
                <a:solidFill>
                  <a:schemeClr val="tx2"/>
                </a:solidFill>
              </a:rPr>
              <a:t>cities potentially delivering 58% of the energy-related emission reductions needed </a:t>
            </a:r>
            <a:r>
              <a:rPr lang="en-US" dirty="0"/>
              <a:t>to keep the global temperature increase below 2°C</a:t>
            </a:r>
            <a:r>
              <a:rPr lang="en-GB" sz="1050" dirty="0"/>
              <a:t> </a:t>
            </a:r>
            <a:endParaRPr lang="en-US" dirty="0"/>
          </a:p>
        </p:txBody>
      </p:sp>
      <p:sp>
        <p:nvSpPr>
          <p:cNvPr id="2" name="Title 1">
            <a:extLst>
              <a:ext uri="{FF2B5EF4-FFF2-40B4-BE49-F238E27FC236}">
                <a16:creationId xmlns:a16="http://schemas.microsoft.com/office/drawing/2014/main" id="{6472BB2F-BD5C-E347-A86F-7F4C1C5EB91F}"/>
              </a:ext>
            </a:extLst>
          </p:cNvPr>
          <p:cNvSpPr>
            <a:spLocks noGrp="1"/>
          </p:cNvSpPr>
          <p:nvPr>
            <p:ph type="title" idx="4294967295"/>
          </p:nvPr>
        </p:nvSpPr>
        <p:spPr>
          <a:xfrm>
            <a:off x="2426976" y="152186"/>
            <a:ext cx="6552432" cy="1071563"/>
          </a:xfrm>
        </p:spPr>
        <p:txBody>
          <a:bodyPr/>
          <a:lstStyle/>
          <a:p>
            <a:r>
              <a:rPr lang="en-GB" dirty="0"/>
              <a:t>The Time To Act is Now </a:t>
            </a:r>
            <a:endParaRPr lang="en-US" dirty="0"/>
          </a:p>
        </p:txBody>
      </p:sp>
    </p:spTree>
    <p:extLst>
      <p:ext uri="{BB962C8B-B14F-4D97-AF65-F5344CB8AC3E}">
        <p14:creationId xmlns:p14="http://schemas.microsoft.com/office/powerpoint/2010/main" val="161397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04BA60-CD57-1B4D-A14B-0711EA8BCF66}"/>
              </a:ext>
            </a:extLst>
          </p:cNvPr>
          <p:cNvSpPr>
            <a:spLocks noGrp="1"/>
          </p:cNvSpPr>
          <p:nvPr>
            <p:ph type="title" idx="4294967295"/>
          </p:nvPr>
        </p:nvSpPr>
        <p:spPr>
          <a:xfrm>
            <a:off x="1074737" y="1387547"/>
            <a:ext cx="6994525" cy="2769674"/>
          </a:xfrm>
        </p:spPr>
        <p:txBody>
          <a:bodyPr>
            <a:normAutofit/>
          </a:bodyPr>
          <a:lstStyle/>
          <a:p>
            <a:pPr algn="ctr"/>
            <a:r>
              <a:rPr lang="en-US" sz="4000" dirty="0">
                <a:solidFill>
                  <a:schemeClr val="bg1"/>
                </a:solidFill>
              </a:rPr>
              <a:t>The Urban Opportunity </a:t>
            </a:r>
            <a:br>
              <a:rPr lang="en-US" dirty="0">
                <a:solidFill>
                  <a:schemeClr val="bg1"/>
                </a:solidFill>
              </a:rPr>
            </a:br>
            <a:br>
              <a:rPr lang="en-US" dirty="0">
                <a:solidFill>
                  <a:schemeClr val="bg1"/>
                </a:solidFill>
              </a:rPr>
            </a:br>
            <a:r>
              <a:rPr lang="en-US" dirty="0">
                <a:solidFill>
                  <a:schemeClr val="bg1"/>
                </a:solidFill>
              </a:rPr>
              <a:t>KEY FINDINGS </a:t>
            </a:r>
            <a:br>
              <a:rPr lang="en-US" dirty="0">
                <a:solidFill>
                  <a:schemeClr val="bg1"/>
                </a:solidFill>
              </a:rPr>
            </a:br>
            <a:r>
              <a:rPr lang="en-US" dirty="0">
                <a:solidFill>
                  <a:schemeClr val="bg1"/>
                </a:solidFill>
              </a:rPr>
              <a:t>From our foundational 2019 report</a:t>
            </a:r>
            <a:br>
              <a:rPr lang="en-US" dirty="0">
                <a:solidFill>
                  <a:schemeClr val="bg1"/>
                </a:solidFill>
              </a:rPr>
            </a:br>
            <a:r>
              <a:rPr lang="en-US" i="1" dirty="0">
                <a:solidFill>
                  <a:schemeClr val="bg1"/>
                </a:solidFill>
              </a:rPr>
              <a:t>Climate Emergency, Urban Opportunity</a:t>
            </a:r>
            <a:endParaRPr lang="en-US" dirty="0">
              <a:solidFill>
                <a:schemeClr val="bg1"/>
              </a:solidFill>
            </a:endParaRPr>
          </a:p>
        </p:txBody>
      </p:sp>
    </p:spTree>
    <p:extLst>
      <p:ext uri="{BB962C8B-B14F-4D97-AF65-F5344CB8AC3E}">
        <p14:creationId xmlns:p14="http://schemas.microsoft.com/office/powerpoint/2010/main" val="308409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FE8523-D301-C046-AD05-B8A126602D16}"/>
              </a:ext>
            </a:extLst>
          </p:cNvPr>
          <p:cNvSpPr txBox="1"/>
          <p:nvPr/>
        </p:nvSpPr>
        <p:spPr>
          <a:xfrm>
            <a:off x="4395205" y="746102"/>
            <a:ext cx="4465123" cy="4198378"/>
          </a:xfrm>
          <a:prstGeom prst="rect">
            <a:avLst/>
          </a:prstGeom>
        </p:spPr>
        <p:txBody>
          <a:bodyPr vert="horz" lIns="91440" tIns="45720" rIns="91440" bIns="45720" rtlCol="0" anchor="t">
            <a:noAutofit/>
          </a:bodyPr>
          <a:lstStyle>
            <a:defPPr>
              <a:defRPr lang="en-US"/>
            </a:defPPr>
            <a:lvl1pPr defTabSz="685800">
              <a:lnSpc>
                <a:spcPct val="90000"/>
              </a:lnSpc>
              <a:spcBef>
                <a:spcPct val="0"/>
              </a:spcBef>
              <a:buNone/>
              <a:defRPr sz="3300" b="1" i="0">
                <a:solidFill>
                  <a:schemeClr val="tx2"/>
                </a:solidFill>
                <a:latin typeface="Roboto Condensed" panose="02000000000000000000" pitchFamily="2" charset="0"/>
                <a:ea typeface="Roboto Condensed" panose="02000000000000000000" pitchFamily="2" charset="0"/>
                <a:cs typeface="+mj-cs"/>
              </a:defRPr>
            </a:lvl1pPr>
          </a:lstStyle>
          <a:p>
            <a:pPr>
              <a:lnSpc>
                <a:spcPct val="100000"/>
              </a:lnSpc>
              <a:spcAft>
                <a:spcPts val="400"/>
              </a:spcAft>
            </a:pPr>
            <a:r>
              <a:rPr lang="en-US" sz="1400" dirty="0">
                <a:latin typeface="Roboto" panose="02000000000000000000" pitchFamily="2" charset="0"/>
                <a:ea typeface="Roboto" panose="02000000000000000000" pitchFamily="2" charset="0"/>
              </a:rPr>
              <a:t>National governments can create shared prosperity by making cities low-carbon, resilient and inclusive. </a:t>
            </a:r>
            <a:r>
              <a:rPr lang="en-US" sz="1400" b="0" i="1" dirty="0">
                <a:latin typeface="Roboto" panose="02000000000000000000" pitchFamily="2" charset="0"/>
                <a:ea typeface="Roboto" panose="02000000000000000000" pitchFamily="2" charset="0"/>
              </a:rPr>
              <a:t>This can be done by:</a:t>
            </a:r>
          </a:p>
          <a:p>
            <a:pPr marL="285750" indent="-285750">
              <a:lnSpc>
                <a:spcPct val="100000"/>
              </a:lnSpc>
              <a:spcAft>
                <a:spcPts val="400"/>
              </a:spcAft>
              <a:buFont typeface="Arial" panose="020B0604020202020204" pitchFamily="34" charset="0"/>
              <a:buChar char="•"/>
            </a:pPr>
            <a:r>
              <a:rPr lang="en-GB" sz="1400" b="0" dirty="0">
                <a:solidFill>
                  <a:schemeClr val="accent6"/>
                </a:solidFill>
                <a:latin typeface="Roboto" panose="02000000000000000000" pitchFamily="2" charset="0"/>
                <a:ea typeface="Roboto" panose="02000000000000000000" pitchFamily="2" charset="0"/>
              </a:rPr>
              <a:t>Adopting technically feasible, currently available low-carbon measures to create </a:t>
            </a:r>
            <a:r>
              <a:rPr lang="en-GB" sz="1400" dirty="0">
                <a:solidFill>
                  <a:schemeClr val="accent6"/>
                </a:solidFill>
                <a:latin typeface="Roboto" panose="02000000000000000000" pitchFamily="2" charset="0"/>
                <a:ea typeface="Roboto" panose="02000000000000000000" pitchFamily="2" charset="0"/>
              </a:rPr>
              <a:t>compact, connected, and clean cities</a:t>
            </a:r>
            <a:r>
              <a:rPr lang="en-GB" sz="1400" b="0" dirty="0">
                <a:solidFill>
                  <a:schemeClr val="accent6"/>
                </a:solidFill>
                <a:latin typeface="Roboto" panose="02000000000000000000" pitchFamily="2" charset="0"/>
                <a:ea typeface="Roboto" panose="02000000000000000000" pitchFamily="2" charset="0"/>
              </a:rPr>
              <a:t> by major investments to transform buildings, transport, materials use, waste, and land-use. </a:t>
            </a:r>
            <a:endParaRPr lang="en-US" sz="1400" b="0" dirty="0">
              <a:solidFill>
                <a:schemeClr val="accent6"/>
              </a:solidFill>
              <a:latin typeface="Roboto" panose="02000000000000000000" pitchFamily="2" charset="0"/>
              <a:ea typeface="Roboto" panose="02000000000000000000" pitchFamily="2" charset="0"/>
            </a:endParaRPr>
          </a:p>
          <a:p>
            <a:pPr marL="285750" indent="-285750">
              <a:lnSpc>
                <a:spcPct val="100000"/>
              </a:lnSpc>
              <a:spcAft>
                <a:spcPts val="400"/>
              </a:spcAft>
              <a:buFont typeface="Arial" panose="020B0604020202020204" pitchFamily="34" charset="0"/>
              <a:buChar char="•"/>
            </a:pPr>
            <a:r>
              <a:rPr lang="en-GB" sz="1400" b="0" dirty="0">
                <a:solidFill>
                  <a:schemeClr val="accent6"/>
                </a:solidFill>
                <a:latin typeface="Roboto" panose="02000000000000000000" pitchFamily="2" charset="0"/>
                <a:ea typeface="Roboto" panose="02000000000000000000" pitchFamily="2" charset="0"/>
              </a:rPr>
              <a:t>Enabling </a:t>
            </a:r>
            <a:r>
              <a:rPr lang="en-GB" sz="1400" dirty="0">
                <a:solidFill>
                  <a:schemeClr val="accent6"/>
                </a:solidFill>
                <a:latin typeface="Roboto" panose="02000000000000000000" pitchFamily="2" charset="0"/>
                <a:ea typeface="Roboto" panose="02000000000000000000" pitchFamily="2" charset="0"/>
              </a:rPr>
              <a:t>climate-resilient infrastructure </a:t>
            </a:r>
            <a:r>
              <a:rPr lang="en-GB" sz="1400" b="0" dirty="0">
                <a:solidFill>
                  <a:schemeClr val="accent6"/>
                </a:solidFill>
                <a:latin typeface="Roboto" panose="02000000000000000000" pitchFamily="2" charset="0"/>
                <a:ea typeface="Roboto" panose="02000000000000000000" pitchFamily="2" charset="0"/>
              </a:rPr>
              <a:t>and urban development, including through measures which tackle the socio-economic drivers of climate vulnerability and investments that can reduce emissions and enhance resilience at the same time. </a:t>
            </a:r>
            <a:endParaRPr lang="en-US" sz="1400" b="0" dirty="0">
              <a:solidFill>
                <a:schemeClr val="accent6"/>
              </a:solidFill>
              <a:latin typeface="Roboto" panose="02000000000000000000" pitchFamily="2" charset="0"/>
              <a:ea typeface="Roboto" panose="02000000000000000000" pitchFamily="2" charset="0"/>
            </a:endParaRPr>
          </a:p>
          <a:p>
            <a:pPr marL="285750" indent="-285750">
              <a:lnSpc>
                <a:spcPct val="100000"/>
              </a:lnSpc>
              <a:spcAft>
                <a:spcPts val="400"/>
              </a:spcAft>
              <a:buFont typeface="Arial" panose="020B0604020202020204" pitchFamily="34" charset="0"/>
              <a:buChar char="•"/>
            </a:pPr>
            <a:r>
              <a:rPr lang="en-GB" sz="1400" b="0" dirty="0">
                <a:solidFill>
                  <a:schemeClr val="accent6"/>
                </a:solidFill>
                <a:latin typeface="Roboto" panose="02000000000000000000" pitchFamily="2" charset="0"/>
                <a:ea typeface="Roboto" panose="02000000000000000000" pitchFamily="2" charset="0"/>
              </a:rPr>
              <a:t>Introducing measures to support marginalised communities, making cities even stronger and more </a:t>
            </a:r>
            <a:r>
              <a:rPr lang="en-GB" sz="1400" dirty="0">
                <a:solidFill>
                  <a:schemeClr val="accent6"/>
                </a:solidFill>
                <a:latin typeface="Roboto" panose="02000000000000000000" pitchFamily="2" charset="0"/>
                <a:ea typeface="Roboto" panose="02000000000000000000" pitchFamily="2" charset="0"/>
              </a:rPr>
              <a:t>inclusive</a:t>
            </a:r>
            <a:r>
              <a:rPr lang="en-GB" sz="1400" b="0" dirty="0">
                <a:solidFill>
                  <a:schemeClr val="accent6"/>
                </a:solidFill>
                <a:latin typeface="Roboto" panose="02000000000000000000" pitchFamily="2" charset="0"/>
                <a:ea typeface="Roboto" panose="02000000000000000000" pitchFamily="2" charset="0"/>
              </a:rPr>
              <a:t>, with particular benefits for the most vulnerable populations</a:t>
            </a:r>
            <a:endParaRPr lang="en-US" sz="1400" b="0" dirty="0">
              <a:solidFill>
                <a:schemeClr val="accent6"/>
              </a:solidFill>
              <a:latin typeface="Roboto" panose="02000000000000000000" pitchFamily="2" charset="0"/>
              <a:ea typeface="Roboto" panose="02000000000000000000" pitchFamily="2" charset="0"/>
            </a:endParaRPr>
          </a:p>
        </p:txBody>
      </p:sp>
      <p:sp>
        <p:nvSpPr>
          <p:cNvPr id="6" name="Title 1">
            <a:extLst>
              <a:ext uri="{FF2B5EF4-FFF2-40B4-BE49-F238E27FC236}">
                <a16:creationId xmlns:a16="http://schemas.microsoft.com/office/drawing/2014/main" id="{9BE08CA3-DEFB-4C41-8784-BAF26B2BFB9D}"/>
              </a:ext>
            </a:extLst>
          </p:cNvPr>
          <p:cNvSpPr txBox="1">
            <a:spLocks/>
          </p:cNvSpPr>
          <p:nvPr/>
        </p:nvSpPr>
        <p:spPr>
          <a:xfrm>
            <a:off x="374567" y="210321"/>
            <a:ext cx="8339665" cy="1071563"/>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b="1" i="0" kern="1200">
                <a:solidFill>
                  <a:schemeClr val="tx2"/>
                </a:solidFill>
                <a:latin typeface="Roboto Condensed" panose="02000000000000000000" pitchFamily="2" charset="0"/>
                <a:ea typeface="Roboto Condensed" panose="02000000000000000000" pitchFamily="2" charset="0"/>
                <a:cs typeface="+mj-cs"/>
              </a:defRPr>
            </a:lvl1pPr>
          </a:lstStyle>
          <a:p>
            <a:r>
              <a:rPr lang="en-GB" dirty="0"/>
              <a:t>The Solution: Zero-carbon, resilient, and inclusive cities  </a:t>
            </a:r>
            <a:endParaRPr lang="en-US" dirty="0"/>
          </a:p>
        </p:txBody>
      </p:sp>
      <p:pic>
        <p:nvPicPr>
          <p:cNvPr id="9" name="Content Placeholder 3">
            <a:extLst>
              <a:ext uri="{FF2B5EF4-FFF2-40B4-BE49-F238E27FC236}">
                <a16:creationId xmlns:a16="http://schemas.microsoft.com/office/drawing/2014/main" id="{A3A34898-E9BF-044B-AEAB-79811DA86678}"/>
              </a:ext>
            </a:extLst>
          </p:cNvPr>
          <p:cNvPicPr>
            <a:picLocks noChangeAspect="1"/>
          </p:cNvPicPr>
          <p:nvPr/>
        </p:nvPicPr>
        <p:blipFill>
          <a:blip r:embed="rId3"/>
          <a:stretch>
            <a:fillRect/>
          </a:stretch>
        </p:blipFill>
        <p:spPr>
          <a:xfrm>
            <a:off x="433449" y="1359947"/>
            <a:ext cx="3664528" cy="3506037"/>
          </a:xfrm>
          <a:prstGeom prst="rect">
            <a:avLst/>
          </a:prstGeom>
        </p:spPr>
      </p:pic>
      <p:sp>
        <p:nvSpPr>
          <p:cNvPr id="10" name="TextBox 9">
            <a:extLst>
              <a:ext uri="{FF2B5EF4-FFF2-40B4-BE49-F238E27FC236}">
                <a16:creationId xmlns:a16="http://schemas.microsoft.com/office/drawing/2014/main" id="{8D061DA4-2EF7-0B49-B2FD-419BB3C45B52}"/>
              </a:ext>
            </a:extLst>
          </p:cNvPr>
          <p:cNvSpPr txBox="1"/>
          <p:nvPr/>
        </p:nvSpPr>
        <p:spPr>
          <a:xfrm>
            <a:off x="492330" y="4865985"/>
            <a:ext cx="4879694" cy="246221"/>
          </a:xfrm>
          <a:prstGeom prst="rect">
            <a:avLst/>
          </a:prstGeom>
          <a:noFill/>
        </p:spPr>
        <p:txBody>
          <a:bodyPr wrap="square" rtlCol="0">
            <a:spAutoFit/>
          </a:bodyPr>
          <a:lstStyle/>
          <a:p>
            <a:r>
              <a:rPr lang="en-US" sz="1000" i="1" dirty="0">
                <a:solidFill>
                  <a:schemeClr val="accent1"/>
                </a:solidFill>
                <a:latin typeface="GoodPro" panose="020B0504020101020102" charset="0"/>
              </a:rPr>
              <a:t>Source: Coalition for Urban Transitions, 2019</a:t>
            </a:r>
          </a:p>
        </p:txBody>
      </p:sp>
    </p:spTree>
    <p:extLst>
      <p:ext uri="{BB962C8B-B14F-4D97-AF65-F5344CB8AC3E}">
        <p14:creationId xmlns:p14="http://schemas.microsoft.com/office/powerpoint/2010/main" val="2207074007"/>
      </p:ext>
    </p:extLst>
  </p:cSld>
  <p:clrMapOvr>
    <a:masterClrMapping/>
  </p:clrMapOvr>
</p:sld>
</file>

<file path=ppt/theme/theme1.xml><?xml version="1.0" encoding="utf-8"?>
<a:theme xmlns:a="http://schemas.openxmlformats.org/drawingml/2006/main" name="CUT Theme slide (white bg)">
  <a:themeElements>
    <a:clrScheme name="CUT – Theme">
      <a:dk1>
        <a:srgbClr val="000000"/>
      </a:dk1>
      <a:lt1>
        <a:srgbClr val="FFFFFF"/>
      </a:lt1>
      <a:dk2>
        <a:srgbClr val="171C8F"/>
      </a:dk2>
      <a:lt2>
        <a:srgbClr val="FF8F1C"/>
      </a:lt2>
      <a:accent1>
        <a:srgbClr val="71CC98"/>
      </a:accent1>
      <a:accent2>
        <a:srgbClr val="007367"/>
      </a:accent2>
      <a:accent3>
        <a:srgbClr val="FB637E"/>
      </a:accent3>
      <a:accent4>
        <a:srgbClr val="910048"/>
      </a:accent4>
      <a:accent5>
        <a:srgbClr val="89ABE3"/>
      </a:accent5>
      <a:accent6>
        <a:srgbClr val="3F4444"/>
      </a:accent6>
      <a:hlink>
        <a:srgbClr val="171C8F"/>
      </a:hlink>
      <a:folHlink>
        <a:srgbClr val="B2B3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_PPT_template" id="{2BBB23BF-4C5C-E540-910E-E158B78DD81F}" vid="{35C31C85-C557-C54E-A9CD-39234E149D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2F4445A8530F4186050C90BC7D9697" ma:contentTypeVersion="23" ma:contentTypeDescription="Create a new document." ma:contentTypeScope="" ma:versionID="cef719bf634d8495842026bb89f8b0c8">
  <xsd:schema xmlns:xsd="http://www.w3.org/2001/XMLSchema" xmlns:xs="http://www.w3.org/2001/XMLSchema" xmlns:p="http://schemas.microsoft.com/office/2006/metadata/properties" xmlns:ns1="http://schemas.microsoft.com/sharepoint/v3" xmlns:ns2="54dc29e5-a604-4bb4-acc0-3bc6745e3d60" xmlns:ns3="9d07b42b-afa3-444f-a418-2b77411a8b7d" targetNamespace="http://schemas.microsoft.com/office/2006/metadata/properties" ma:root="true" ma:fieldsID="c26d5cfa236844e243985c6339e1f7c0" ns1:_="" ns2:_="" ns3:_="">
    <xsd:import namespace="http://schemas.microsoft.com/sharepoint/v3"/>
    <xsd:import namespace="54dc29e5-a604-4bb4-acc0-3bc6745e3d60"/>
    <xsd:import namespace="9d07b42b-afa3-444f-a418-2b77411a8b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c29e5-a604-4bb4-acc0-3bc6745e3d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07b42b-afa3-444f-a418-2b77411a8b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D4DE614-487E-442C-8A51-72A22D8FA0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4dc29e5-a604-4bb4-acc0-3bc6745e3d60"/>
    <ds:schemaRef ds:uri="9d07b42b-afa3-444f-a418-2b77411a8b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D8ED11-F743-489A-A0DE-44CC3828C0F7}">
  <ds:schemaRefs>
    <ds:schemaRef ds:uri="http://schemas.microsoft.com/sharepoint/v3/contenttype/forms"/>
  </ds:schemaRefs>
</ds:datastoreItem>
</file>

<file path=customXml/itemProps3.xml><?xml version="1.0" encoding="utf-8"?>
<ds:datastoreItem xmlns:ds="http://schemas.openxmlformats.org/officeDocument/2006/customXml" ds:itemID="{34460D48-0E0F-404E-9C65-B3A1064549A8}">
  <ds:schemaRefs>
    <ds:schemaRef ds:uri="http://schemas.microsoft.com/sharepoint/v3"/>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http://schemas.openxmlformats.org/package/2006/metadata/core-properties"/>
    <ds:schemaRef ds:uri="9d07b42b-afa3-444f-a418-2b77411a8b7d"/>
    <ds:schemaRef ds:uri="54dc29e5-a604-4bb4-acc0-3bc6745e3d60"/>
  </ds:schemaRefs>
</ds:datastoreItem>
</file>

<file path=docProps/app.xml><?xml version="1.0" encoding="utf-8"?>
<Properties xmlns="http://schemas.openxmlformats.org/officeDocument/2006/extended-properties" xmlns:vt="http://schemas.openxmlformats.org/officeDocument/2006/docPropsVTypes">
  <Template>CUT Theme slide (white bg + line)</Template>
  <TotalTime>3319</TotalTime>
  <Words>3448</Words>
  <Application>Microsoft Macintosh PowerPoint</Application>
  <PresentationFormat>On-screen Show (16:9)</PresentationFormat>
  <Paragraphs>373</Paragraphs>
  <Slides>41</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Roboto</vt:lpstr>
      <vt:lpstr>Wingdings</vt:lpstr>
      <vt:lpstr>Arial</vt:lpstr>
      <vt:lpstr>GoodPro</vt:lpstr>
      <vt:lpstr>Roboto Condensed</vt:lpstr>
      <vt:lpstr>Noto Serif</vt:lpstr>
      <vt:lpstr>Calibri</vt:lpstr>
      <vt:lpstr>CUT Theme slide (white bg)</vt:lpstr>
      <vt:lpstr>PowerPoint Presentation</vt:lpstr>
      <vt:lpstr>About the Coalition for Urban Transitions</vt:lpstr>
      <vt:lpstr>About the Seizing the Urban Opportunity report</vt:lpstr>
      <vt:lpstr>PARTNERS</vt:lpstr>
      <vt:lpstr>PowerPoint Presentation</vt:lpstr>
      <vt:lpstr>Cities will be critical to solving the triple challenge of recovery, development &amp; climate change </vt:lpstr>
      <vt:lpstr>The Time To Act is Now </vt:lpstr>
      <vt:lpstr>The Urban Opportunity   KEY FINDINGS  From our foundational 2019 report Climate Emergency, Urban Opportunity</vt:lpstr>
      <vt:lpstr>PowerPoint Presentation</vt:lpstr>
      <vt:lpstr>Globally, we know the pathway to zero-carbon cities and investments in cities offer some of the highest potential to unleash economic activity</vt:lpstr>
      <vt:lpstr>Local governments cannot drive the zero-carbon urban transition alone</vt:lpstr>
      <vt:lpstr>Seizing the urban opportunity  in six countries    KEY FINDINGS</vt:lpstr>
      <vt:lpstr>Report Goals</vt:lpstr>
      <vt:lpstr>PowerPoint Presentation</vt:lpstr>
      <vt:lpstr>The pathway to zero-carbon cities is possible</vt:lpstr>
      <vt:lpstr>PowerPoint Presentation</vt:lpstr>
      <vt:lpstr>The investments required will yield benefits that exceed their costs by over US$12 trillion by mid-century </vt:lpstr>
      <vt:lpstr>Employment Benefits</vt:lpstr>
      <vt:lpstr>The costs of inaction are staggering</vt:lpstr>
      <vt:lpstr>Sea level rise is an urban threat</vt:lpstr>
      <vt:lpstr>Coastal development is coming at an enormous cost</vt:lpstr>
      <vt:lpstr>Many investments can enhance resilience and reduce emissions at the same time: Nature-based solutions will be key to protecting vulnerable communities while reducing GHG emissions</vt:lpstr>
      <vt:lpstr> Compact urban growth enhances resilience and food security, whilst reducing carbon footprints  </vt:lpstr>
      <vt:lpstr>Country Snapshots</vt:lpstr>
      <vt:lpstr>Country Snapshots - China</vt:lpstr>
      <vt:lpstr>Country Snapshots - China</vt:lpstr>
      <vt:lpstr>PowerPoint Presentation</vt:lpstr>
      <vt:lpstr>Country Snapshots- India </vt:lpstr>
      <vt:lpstr>PowerPoint Presentation</vt:lpstr>
      <vt:lpstr>Country Snapshots - Indonesia</vt:lpstr>
      <vt:lpstr>Country Snapshots - Brazil</vt:lpstr>
      <vt:lpstr>Country Snapshots - Brazil</vt:lpstr>
      <vt:lpstr>PowerPoint Presentation</vt:lpstr>
      <vt:lpstr>Country Snapshots - Mexico</vt:lpstr>
      <vt:lpstr>PowerPoint Presentation</vt:lpstr>
      <vt:lpstr>Country Snapshots – South Africa</vt:lpstr>
      <vt:lpstr>A Global Call to Action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Vitello</dc:creator>
  <cp:lastModifiedBy>Sophia Vitello</cp:lastModifiedBy>
  <cp:revision>110</cp:revision>
  <dcterms:created xsi:type="dcterms:W3CDTF">2021-03-11T18:41:09Z</dcterms:created>
  <dcterms:modified xsi:type="dcterms:W3CDTF">2021-11-10T16:21:57Z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0x010100B52F4445A8530F4186050C90BC7D9697</vt:lpwstr>
  </property>
</Properties>
</file>